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48" r:id="rId2"/>
  </p:sldMasterIdLst>
  <p:notesMasterIdLst>
    <p:notesMasterId r:id="rId45"/>
  </p:notesMasterIdLst>
  <p:sldIdLst>
    <p:sldId id="256" r:id="rId3"/>
    <p:sldId id="320" r:id="rId4"/>
    <p:sldId id="321" r:id="rId5"/>
    <p:sldId id="322" r:id="rId6"/>
    <p:sldId id="323" r:id="rId7"/>
    <p:sldId id="325" r:id="rId8"/>
    <p:sldId id="326" r:id="rId9"/>
    <p:sldId id="327" r:id="rId10"/>
    <p:sldId id="328" r:id="rId11"/>
    <p:sldId id="329" r:id="rId12"/>
    <p:sldId id="330" r:id="rId13"/>
    <p:sldId id="299" r:id="rId14"/>
    <p:sldId id="315" r:id="rId15"/>
    <p:sldId id="316" r:id="rId16"/>
    <p:sldId id="317" r:id="rId17"/>
    <p:sldId id="318" r:id="rId18"/>
    <p:sldId id="319" r:id="rId19"/>
    <p:sldId id="356" r:id="rId20"/>
    <p:sldId id="357" r:id="rId21"/>
    <p:sldId id="331" r:id="rId22"/>
    <p:sldId id="332" r:id="rId23"/>
    <p:sldId id="334" r:id="rId24"/>
    <p:sldId id="335" r:id="rId25"/>
    <p:sldId id="336" r:id="rId26"/>
    <p:sldId id="337" r:id="rId27"/>
    <p:sldId id="338" r:id="rId28"/>
    <p:sldId id="339" r:id="rId29"/>
    <p:sldId id="340" r:id="rId30"/>
    <p:sldId id="341" r:id="rId31"/>
    <p:sldId id="355" r:id="rId32"/>
    <p:sldId id="344" r:id="rId33"/>
    <p:sldId id="345" r:id="rId34"/>
    <p:sldId id="346" r:id="rId35"/>
    <p:sldId id="347" r:id="rId36"/>
    <p:sldId id="349" r:id="rId37"/>
    <p:sldId id="348" r:id="rId38"/>
    <p:sldId id="350" r:id="rId39"/>
    <p:sldId id="343" r:id="rId40"/>
    <p:sldId id="354" r:id="rId41"/>
    <p:sldId id="353" r:id="rId42"/>
    <p:sldId id="351" r:id="rId43"/>
    <p:sldId id="358" r:id="rId4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aruk Terzioğlu" initials="FT" lastIdx="1" clrIdx="0">
    <p:extLst>
      <p:ext uri="{19B8F6BF-5375-455C-9EA6-DF929625EA0E}">
        <p15:presenceInfo xmlns:p15="http://schemas.microsoft.com/office/powerpoint/2012/main" userId="S-1-5-21-57989841-1606980848-725345543-2345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0C2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294" autoAdjust="0"/>
    <p:restoredTop sz="94062" autoAdjust="0"/>
  </p:normalViewPr>
  <p:slideViewPr>
    <p:cSldViewPr snapToGrid="0">
      <p:cViewPr varScale="1">
        <p:scale>
          <a:sx n="103" d="100"/>
          <a:sy n="103" d="100"/>
        </p:scale>
        <p:origin x="304" y="7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30" d="100"/>
        <a:sy n="130" d="100"/>
      </p:scale>
      <p:origin x="0" y="-9163"/>
    </p:cViewPr>
  </p:sorterViewPr>
  <p:notesViewPr>
    <p:cSldViewPr snapToGrid="0">
      <p:cViewPr varScale="1">
        <p:scale>
          <a:sx n="78" d="100"/>
          <a:sy n="78" d="100"/>
        </p:scale>
        <p:origin x="1500" y="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commentAuthors" Target="commentAuthor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96CAC6-5EE5-4DF8-BED8-337C55BC9982}" type="datetimeFigureOut">
              <a:rPr lang="en-CA" smtClean="0"/>
              <a:t>2018-05-19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3252E7-3980-480E-A649-7AA5BEB95C4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32252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3252E7-3980-480E-A649-7AA5BEB95C47}" type="slidenum">
              <a:rPr lang="en-CA" smtClean="0"/>
              <a:t>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089066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3252E7-3980-480E-A649-7AA5BEB95C47}" type="slidenum">
              <a:rPr lang="en-CA" smtClean="0"/>
              <a:t>10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71358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3252E7-3980-480E-A649-7AA5BEB95C47}" type="slidenum">
              <a:rPr lang="en-CA" smtClean="0"/>
              <a:t>11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460110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3252E7-3980-480E-A649-7AA5BEB95C47}" type="slidenum">
              <a:rPr lang="en-CA" smtClean="0"/>
              <a:t>12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373551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3252E7-3980-480E-A649-7AA5BEB95C47}" type="slidenum">
              <a:rPr lang="en-CA" smtClean="0"/>
              <a:t>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831034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3252E7-3980-480E-A649-7AA5BEB95C47}" type="slidenum">
              <a:rPr lang="en-CA" smtClean="0"/>
              <a:t>14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02218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3252E7-3980-480E-A649-7AA5BEB95C47}" type="slidenum">
              <a:rPr lang="en-CA" smtClean="0"/>
              <a:t>15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040581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3252E7-3980-480E-A649-7AA5BEB95C47}" type="slidenum">
              <a:rPr lang="en-CA" smtClean="0"/>
              <a:t>16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921498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3252E7-3980-480E-A649-7AA5BEB95C47}" type="slidenum">
              <a:rPr lang="en-CA" smtClean="0"/>
              <a:t>17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458924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3252E7-3980-480E-A649-7AA5BEB95C47}" type="slidenum">
              <a:rPr lang="en-CA" smtClean="0"/>
              <a:t>18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659063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3252E7-3980-480E-A649-7AA5BEB95C47}" type="slidenum">
              <a:rPr lang="en-CA" smtClean="0"/>
              <a:t>19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709235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3252E7-3980-480E-A649-7AA5BEB95C47}" type="slidenum">
              <a:rPr lang="en-CA" smtClean="0"/>
              <a:t>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3168372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3252E7-3980-480E-A649-7AA5BEB95C47}" type="slidenum">
              <a:rPr lang="en-CA" smtClean="0"/>
              <a:t>20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0943490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3252E7-3980-480E-A649-7AA5BEB95C47}" type="slidenum">
              <a:rPr lang="en-CA" smtClean="0"/>
              <a:t>21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7438279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3252E7-3980-480E-A649-7AA5BEB95C47}" type="slidenum">
              <a:rPr lang="en-CA" smtClean="0"/>
              <a:t>22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854172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3252E7-3980-480E-A649-7AA5BEB95C47}" type="slidenum">
              <a:rPr lang="en-CA" smtClean="0"/>
              <a:t>23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3558787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3252E7-3980-480E-A649-7AA5BEB95C47}" type="slidenum">
              <a:rPr lang="en-CA" smtClean="0"/>
              <a:t>24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5761189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3252E7-3980-480E-A649-7AA5BEB95C47}" type="slidenum">
              <a:rPr lang="en-CA" smtClean="0"/>
              <a:t>25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2262967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3252E7-3980-480E-A649-7AA5BEB95C47}" type="slidenum">
              <a:rPr lang="en-CA" smtClean="0"/>
              <a:t>26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0273773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3252E7-3980-480E-A649-7AA5BEB95C47}" type="slidenum">
              <a:rPr lang="en-CA" smtClean="0"/>
              <a:t>27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0231471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3252E7-3980-480E-A649-7AA5BEB95C47}" type="slidenum">
              <a:rPr lang="en-CA" smtClean="0"/>
              <a:t>28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1605177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3252E7-3980-480E-A649-7AA5BEB95C47}" type="slidenum">
              <a:rPr lang="en-CA" smtClean="0"/>
              <a:t>29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766721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3252E7-3980-480E-A649-7AA5BEB95C47}" type="slidenum">
              <a:rPr lang="en-CA" smtClean="0"/>
              <a:t>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2875550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3252E7-3980-480E-A649-7AA5BEB95C47}" type="slidenum">
              <a:rPr lang="en-CA" smtClean="0"/>
              <a:t>30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8275665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3252E7-3980-480E-A649-7AA5BEB95C47}" type="slidenum">
              <a:rPr lang="en-CA" smtClean="0"/>
              <a:t>31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7802683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3252E7-3980-480E-A649-7AA5BEB95C47}" type="slidenum">
              <a:rPr lang="en-CA" smtClean="0"/>
              <a:t>32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7955065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3252E7-3980-480E-A649-7AA5BEB95C47}" type="slidenum">
              <a:rPr lang="en-CA" smtClean="0"/>
              <a:t>33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7048033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3252E7-3980-480E-A649-7AA5BEB95C47}" type="slidenum">
              <a:rPr lang="en-CA" smtClean="0"/>
              <a:t>34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5940705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3252E7-3980-480E-A649-7AA5BEB95C47}" type="slidenum">
              <a:rPr lang="en-CA" smtClean="0"/>
              <a:t>35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6842287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3252E7-3980-480E-A649-7AA5BEB95C47}" type="slidenum">
              <a:rPr lang="en-CA" smtClean="0"/>
              <a:t>36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2889890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3252E7-3980-480E-A649-7AA5BEB95C47}" type="slidenum">
              <a:rPr lang="en-CA" smtClean="0"/>
              <a:t>37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4885162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3252E7-3980-480E-A649-7AA5BEB95C47}" type="slidenum">
              <a:rPr lang="en-CA" smtClean="0"/>
              <a:t>38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1903770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3252E7-3980-480E-A649-7AA5BEB95C47}" type="slidenum">
              <a:rPr lang="en-CA" smtClean="0"/>
              <a:t>39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419880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3252E7-3980-480E-A649-7AA5BEB95C47}" type="slidenum">
              <a:rPr lang="en-CA" smtClean="0"/>
              <a:t>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9900041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3252E7-3980-480E-A649-7AA5BEB95C47}" type="slidenum">
              <a:rPr lang="en-CA" smtClean="0"/>
              <a:t>40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0997272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3252E7-3980-480E-A649-7AA5BEB95C47}" type="slidenum">
              <a:rPr lang="en-CA" smtClean="0"/>
              <a:t>41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745593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3252E7-3980-480E-A649-7AA5BEB95C47}" type="slidenum">
              <a:rPr lang="en-CA" smtClean="0"/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514475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3252E7-3980-480E-A649-7AA5BEB95C47}" type="slidenum">
              <a:rPr lang="en-CA" smtClean="0"/>
              <a:t>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184944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3252E7-3980-480E-A649-7AA5BEB95C47}" type="slidenum">
              <a:rPr lang="en-CA" smtClean="0"/>
              <a:t>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659149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3252E7-3980-480E-A649-7AA5BEB95C47}" type="slidenum">
              <a:rPr lang="en-CA" smtClean="0"/>
              <a:t>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280077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3252E7-3980-480E-A649-7AA5BEB95C47}" type="slidenum">
              <a:rPr lang="en-CA" smtClean="0"/>
              <a:t>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950809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3/14/2018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22794" y="6041362"/>
            <a:ext cx="4152151" cy="365125"/>
          </a:xfrm>
        </p:spPr>
        <p:txBody>
          <a:bodyPr/>
          <a:lstStyle/>
          <a:p>
            <a:r>
              <a:rPr lang="en-US"/>
              <a:t>NEO Blockchain Turkey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913AEC0-3DEF-44D1-A2D6-99E543316FA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02223" y="5697135"/>
            <a:ext cx="2388142" cy="102498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3/14/2018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NEO Blockchain Turkey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3/14/2018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NEO Blockchain Turkey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3/14/2018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NEO Blockchain Turkey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3/14/2018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NEO Blockchain Turkey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3/14/2018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NEO Blockchain Turkey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3/14/2018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NEO Blockchain Turkey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3/14/2018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NEO Blockchain Turkey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10304430" cy="1021976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3" y="1801907"/>
            <a:ext cx="10304431" cy="423945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3/14/2018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NEO Blockchain Turkey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3/14/2018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NEO Blockchain Turkey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3/14/2018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NEO Blockchain Turkey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3/14/2018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NEO Blockchain Turkey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3/14/2018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NEO Blockchain Turkey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3/14/2018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NEO Blockchain Turkey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3/14/2018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NEO Blockchain Turkey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3/14/2018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NEO Blockchain Turkey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10258490" cy="102197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3" y="1801907"/>
            <a:ext cx="10258491" cy="42394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3/14/2018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NEO Blockchain Turkey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eetup.com/NEO-Blockchain-Vancouver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neo.org/Testnet/Create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CityOfZion" TargetMode="External"/><Relationship Id="rId3" Type="http://schemas.openxmlformats.org/officeDocument/2006/relationships/hyperlink" Target="https://www.reddit.com/r/NEO/" TargetMode="External"/><Relationship Id="rId7" Type="http://schemas.openxmlformats.org/officeDocument/2006/relationships/hyperlink" Target="https://github.com/neo-project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://docs.neo.org/en-us/index.html" TargetMode="External"/><Relationship Id="rId5" Type="http://schemas.openxmlformats.org/officeDocument/2006/relationships/hyperlink" Target="https://github.com/CityOfZion/awesome-neo" TargetMode="External"/><Relationship Id="rId4" Type="http://schemas.openxmlformats.org/officeDocument/2006/relationships/hyperlink" Target="https://discord.gg/BjweHPZ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eetup.com/Neo-Blockchain-Turkey/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.jpg"/><Relationship Id="rId4" Type="http://schemas.openxmlformats.org/officeDocument/2006/relationships/hyperlink" Target="https://twitter.com/NeoBlockchainTR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eoBlockchainTurkey" TargetMode="External"/><Relationship Id="rId2" Type="http://schemas.openxmlformats.org/officeDocument/2006/relationships/hyperlink" Target="https://www.facebook.com/NeoBlockchainTurkey/" TargetMode="Externa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twitter.com/NeoBlockchainTR" TargetMode="External"/><Relationship Id="rId4" Type="http://schemas.openxmlformats.org/officeDocument/2006/relationships/hyperlink" Target="https://www.meetup.com/Neo-Blockchain-Turkey/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neo.org/en-us/node/whitepaper.html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openxmlformats.org/officeDocument/2006/relationships/hyperlink" Target="https://www.microsoft.com/en-us/research/wp-content/uploads/2016/12/The-Byzantine-Generals-Problem.pdf" TargetMode="External"/><Relationship Id="rId4" Type="http://schemas.openxmlformats.org/officeDocument/2006/relationships/hyperlink" Target="http://pmg.csail.mit.edu/papers/osdi99.pdf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46D84E-5A88-44CF-9166-DD171F12E9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7067" y="1307592"/>
            <a:ext cx="7766936" cy="2743244"/>
          </a:xfrm>
        </p:spPr>
        <p:txBody>
          <a:bodyPr anchor="ctr"/>
          <a:lstStyle/>
          <a:p>
            <a:pPr algn="ctr"/>
            <a:r>
              <a:rPr lang="en-CA"/>
              <a:t>NEO Blockchain</a:t>
            </a:r>
            <a:br>
              <a:rPr lang="en-CA"/>
            </a:br>
            <a:r>
              <a:rPr lang="en-CA" sz="8800"/>
              <a:t>TURKEY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E87A8DB-1A14-4EA7-920F-5D1FD73D0E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07067" y="4581185"/>
            <a:ext cx="7766936" cy="1198175"/>
          </a:xfrm>
        </p:spPr>
        <p:txBody>
          <a:bodyPr>
            <a:normAutofit/>
          </a:bodyPr>
          <a:lstStyle/>
          <a:p>
            <a:pPr algn="ctr"/>
            <a:r>
              <a:rPr lang="en-CA" smtClean="0">
                <a:hlinkClick r:id="rId3"/>
              </a:rPr>
              <a:t>https://www.meetup.com/NEO-Blockchain-Turkey/</a:t>
            </a:r>
            <a:endParaRPr lang="en-CA" smtClean="0"/>
          </a:p>
          <a:p>
            <a:pPr algn="ctr"/>
            <a:r>
              <a:rPr lang="en-CA" smtClean="0"/>
              <a:t>neoturkey@outlook.com</a:t>
            </a:r>
            <a:endParaRPr lang="en-CA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C585630-0FF8-423E-900A-1A812BE7BD7D}"/>
              </a:ext>
            </a:extLst>
          </p:cNvPr>
          <p:cNvSpPr/>
          <p:nvPr/>
        </p:nvSpPr>
        <p:spPr>
          <a:xfrm>
            <a:off x="1" y="167027"/>
            <a:ext cx="107354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CA" sz="3600" smtClean="0">
                <a:solidFill>
                  <a:schemeClr val="accent2"/>
                </a:solidFill>
              </a:rPr>
              <a:t>NEO Blokzinciri Nedir?</a:t>
            </a:r>
            <a:endParaRPr lang="en-CA" sz="3600">
              <a:solidFill>
                <a:schemeClr val="accent2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14091AD-1C8C-4007-98BA-61B5317179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0161" y="1078640"/>
            <a:ext cx="6026370" cy="3154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907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A211189-7E86-4A7E-9C06-FD71B2F44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901148"/>
          </a:xfrm>
        </p:spPr>
        <p:txBody>
          <a:bodyPr/>
          <a:lstStyle/>
          <a:p>
            <a:r>
              <a:rPr lang="en-CA">
                <a:solidFill>
                  <a:srgbClr val="90C226"/>
                </a:solidFill>
              </a:rPr>
              <a:t>NEO Mutabakat Algoritması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019A0A9-E403-4795-9F88-DB86835D1E73}"/>
              </a:ext>
            </a:extLst>
          </p:cNvPr>
          <p:cNvSpPr txBox="1">
            <a:spLocks/>
          </p:cNvSpPr>
          <p:nvPr/>
        </p:nvSpPr>
        <p:spPr>
          <a:xfrm>
            <a:off x="677334" y="1801907"/>
            <a:ext cx="10116172" cy="4239456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/>
              <a:t>Mutabakat düğümleri, NEO token sahipleri tarafından oylanırlar.</a:t>
            </a:r>
          </a:p>
          <a:p>
            <a:pPr lvl="1"/>
            <a:r>
              <a:rPr lang="en-US"/>
              <a:t>PoS benzeri bir </a:t>
            </a:r>
            <a:r>
              <a:rPr lang="en-US" smtClean="0"/>
              <a:t>sistem </a:t>
            </a:r>
            <a:r>
              <a:rPr lang="en-US"/>
              <a:t>sunar; NEO sahipleri ellerindeki NEO oranınca oy hakkına </a:t>
            </a:r>
            <a:r>
              <a:rPr lang="en-US" smtClean="0"/>
              <a:t>sahip olurlar.</a:t>
            </a:r>
          </a:p>
          <a:p>
            <a:pPr lvl="1"/>
            <a:r>
              <a:rPr lang="en-US" smtClean="0"/>
              <a:t>Hangi düğümlerin mutabakata katılacağına NEO token sahipleri karar verirler.</a:t>
            </a:r>
          </a:p>
          <a:p>
            <a:pPr lvl="1"/>
            <a:r>
              <a:rPr lang="en-US" smtClean="0"/>
              <a:t>Şuanda 7 adet mutabakat düğümü vardır. </a:t>
            </a:r>
          </a:p>
          <a:p>
            <a:pPr lvl="1"/>
            <a:r>
              <a:rPr lang="en-US" smtClean="0"/>
              <a:t>2018 itibariyle 13 adet mukabat düğümü planlanıyor, son raddede düzinelerce düğüm olabilir. </a:t>
            </a:r>
          </a:p>
          <a:p>
            <a:pPr lvl="1"/>
            <a:r>
              <a:rPr lang="en-US" smtClean="0"/>
              <a:t>Transfer işlemleri birkez bloğa yazıldı mı bir daha değiştirilemez. Finality : 1 dir. </a:t>
            </a:r>
          </a:p>
          <a:p>
            <a:pPr lvl="1"/>
            <a:r>
              <a:rPr lang="en-US" smtClean="0"/>
              <a:t>dBft ile bir blok oluşturmak yaklaşık 15-20 saniye sürer, </a:t>
            </a:r>
          </a:p>
          <a:p>
            <a:pPr lvl="1"/>
            <a:r>
              <a:rPr lang="en-US" smtClean="0"/>
              <a:t>Saniye 1000 işleme kadar ölçülmüştür. Teorik olarak Saniye 10.000 işlem yapılabilir. </a:t>
            </a:r>
          </a:p>
          <a:p>
            <a:pPr lvl="1"/>
            <a:r>
              <a:rPr lang="en-US" smtClean="0"/>
              <a:t>NEO blokzincirinde yapılam işlemler için ücret alınmamaktadır.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7697" y="4698652"/>
            <a:ext cx="8175445" cy="1633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087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A211189-7E86-4A7E-9C06-FD71B2F44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901148"/>
          </a:xfrm>
        </p:spPr>
        <p:txBody>
          <a:bodyPr/>
          <a:lstStyle/>
          <a:p>
            <a:r>
              <a:rPr lang="en-CA">
                <a:solidFill>
                  <a:srgbClr val="90C226"/>
                </a:solidFill>
              </a:rPr>
              <a:t>NEO Mutabakat Algoritması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019A0A9-E403-4795-9F88-DB86835D1E73}"/>
              </a:ext>
            </a:extLst>
          </p:cNvPr>
          <p:cNvSpPr txBox="1">
            <a:spLocks/>
          </p:cNvSpPr>
          <p:nvPr/>
        </p:nvSpPr>
        <p:spPr>
          <a:xfrm>
            <a:off x="677334" y="1801907"/>
            <a:ext cx="10116172" cy="4239456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mtClean="0"/>
              <a:t>Merkezsizleşme adına kademeli adımlar atılmaktadır. </a:t>
            </a:r>
          </a:p>
          <a:p>
            <a:pPr lvl="1"/>
            <a:r>
              <a:rPr lang="en-US" smtClean="0"/>
              <a:t>Mevcut düğümlerin artırılması için anlaşmalar yapılmaktadır</a:t>
            </a:r>
          </a:p>
          <a:p>
            <a:pPr lvl="2"/>
            <a:r>
              <a:rPr lang="en-US" smtClean="0"/>
              <a:t>Hollanda’ın en büyük medya firması KPN ile, </a:t>
            </a:r>
          </a:p>
          <a:p>
            <a:pPr lvl="2"/>
            <a:r>
              <a:rPr lang="en-US" smtClean="0"/>
              <a:t>Çinden Fenbushi Capital ile,</a:t>
            </a:r>
          </a:p>
          <a:p>
            <a:pPr lvl="2"/>
            <a:r>
              <a:rPr lang="en-US" smtClean="0"/>
              <a:t>En büyük NEO topluluğu City Of Zion (CoZ) ile çalışmalar yapılmaktadır. </a:t>
            </a:r>
          </a:p>
          <a:p>
            <a:pPr lvl="1"/>
            <a:r>
              <a:rPr lang="en-US" smtClean="0"/>
              <a:t>Düğümler haricinde onlarca RPC düğümü vardır. Blokzincire erişim için gerekli olan kapı.</a:t>
            </a:r>
          </a:p>
          <a:p>
            <a:pPr lvl="1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" t="25082" r="-127" b="21361"/>
          <a:stretch/>
        </p:blipFill>
        <p:spPr>
          <a:xfrm>
            <a:off x="677334" y="3921635"/>
            <a:ext cx="9618979" cy="27075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05882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A211189-7E86-4A7E-9C06-FD71B2F449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>
                <a:solidFill>
                  <a:srgbClr val="90C226"/>
                </a:solidFill>
              </a:rPr>
              <a:t>NEO Akıllı Kontrat Sistemi</a:t>
            </a:r>
            <a:endParaRPr lang="en-CA">
              <a:solidFill>
                <a:srgbClr val="90C226"/>
              </a:solidFill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019A0A9-E403-4795-9F88-DB86835D1E73}"/>
              </a:ext>
            </a:extLst>
          </p:cNvPr>
          <p:cNvSpPr txBox="1">
            <a:spLocks/>
          </p:cNvSpPr>
          <p:nvPr/>
        </p:nvSpPr>
        <p:spPr>
          <a:xfrm>
            <a:off x="677334" y="1801907"/>
            <a:ext cx="8596668" cy="4239456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it-IT" smtClean="0"/>
              <a:t>NEO akılı kontrat sistemi üç ana parçadan oluşmaktadır</a:t>
            </a:r>
          </a:p>
          <a:p>
            <a:pPr lvl="2"/>
            <a:r>
              <a:rPr lang="it-IT" smtClean="0"/>
              <a:t>NEO Virtual Machine; </a:t>
            </a:r>
            <a:br>
              <a:rPr lang="it-IT" smtClean="0"/>
            </a:br>
            <a:r>
              <a:rPr lang="it-IT" smtClean="0"/>
              <a:t>Kontrat kodunu yürütür. JVM ve .Net Runtime benzeri. </a:t>
            </a:r>
          </a:p>
          <a:p>
            <a:pPr lvl="2"/>
            <a:r>
              <a:rPr lang="it-IT" smtClean="0"/>
              <a:t>Interop Services; </a:t>
            </a:r>
            <a:br>
              <a:rPr lang="it-IT" smtClean="0"/>
            </a:br>
            <a:r>
              <a:rPr lang="it-IT" smtClean="0"/>
              <a:t>Blokzincire erişmek, depolama alanlarını kullanmak gibi işlemlerde kullanılır.</a:t>
            </a:r>
          </a:p>
          <a:p>
            <a:pPr lvl="2"/>
            <a:r>
              <a:rPr lang="it-IT" smtClean="0"/>
              <a:t>Development Tools &amp; IDEs; </a:t>
            </a:r>
            <a:br>
              <a:rPr lang="it-IT" smtClean="0"/>
            </a:br>
            <a:r>
              <a:rPr lang="it-IT" smtClean="0"/>
              <a:t>Derleyiciler .Net ve Java kodunu NeoVM komut dizelerine çevirir. </a:t>
            </a:r>
          </a:p>
          <a:p>
            <a:pPr lvl="3"/>
            <a:r>
              <a:rPr lang="it-IT" smtClean="0"/>
              <a:t>Compilers (C#, Java, Go, JS, Kotlin)</a:t>
            </a:r>
          </a:p>
          <a:p>
            <a:pPr lvl="3"/>
            <a:r>
              <a:rPr lang="it-IT" smtClean="0"/>
              <a:t>Visual Studio, Eclipse. VS Project</a:t>
            </a:r>
          </a:p>
          <a:p>
            <a:pPr marL="1371600" lvl="3" indent="0">
              <a:buNone/>
            </a:pPr>
            <a:endParaRPr lang="it-IT" smtClean="0"/>
          </a:p>
          <a:p>
            <a:pPr lvl="1"/>
            <a:r>
              <a:rPr lang="it-IT" smtClean="0"/>
              <a:t>NEP-5</a:t>
            </a:r>
          </a:p>
          <a:p>
            <a:pPr lvl="1"/>
            <a:r>
              <a:rPr lang="it-IT" smtClean="0"/>
              <a:t>Private Network</a:t>
            </a:r>
          </a:p>
          <a:p>
            <a:pPr lvl="1"/>
            <a:r>
              <a:rPr lang="it-IT" smtClean="0"/>
              <a:t>Deployment &amp; Invoking</a:t>
            </a:r>
          </a:p>
          <a:p>
            <a:pPr lvl="1"/>
            <a:r>
              <a:rPr lang="it-IT" smtClean="0"/>
              <a:t>APIs</a:t>
            </a:r>
          </a:p>
          <a:p>
            <a:pPr lvl="1"/>
            <a:endParaRPr lang="it-IT" smtClean="0"/>
          </a:p>
        </p:txBody>
      </p:sp>
    </p:spTree>
    <p:extLst>
      <p:ext uri="{BB962C8B-B14F-4D97-AF65-F5344CB8AC3E}">
        <p14:creationId xmlns:p14="http://schemas.microsoft.com/office/powerpoint/2010/main" val="1590539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A211189-7E86-4A7E-9C06-FD71B2F449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>
                <a:solidFill>
                  <a:srgbClr val="90C226"/>
                </a:solidFill>
              </a:rPr>
              <a:t>NEO Virtual Machine (NeoVM)</a:t>
            </a:r>
            <a:endParaRPr lang="en-CA">
              <a:solidFill>
                <a:srgbClr val="90C226"/>
              </a:solidFill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019A0A9-E403-4795-9F88-DB86835D1E73}"/>
              </a:ext>
            </a:extLst>
          </p:cNvPr>
          <p:cNvSpPr txBox="1">
            <a:spLocks/>
          </p:cNvSpPr>
          <p:nvPr/>
        </p:nvSpPr>
        <p:spPr>
          <a:xfrm>
            <a:off x="6205385" y="1861563"/>
            <a:ext cx="5623092" cy="4239456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it-IT" smtClean="0"/>
              <a:t>Akıllı Kontrat kodlarını çalıştıran sanal makine </a:t>
            </a:r>
          </a:p>
          <a:p>
            <a:pPr lvl="1"/>
            <a:r>
              <a:rPr lang="it-IT" smtClean="0"/>
              <a:t>JVM ve .Net Runtime benzeri</a:t>
            </a:r>
          </a:p>
          <a:p>
            <a:pPr lvl="1"/>
            <a:r>
              <a:rPr lang="it-IT" smtClean="0"/>
              <a:t>Sadeleştirilmiş, genel amaçlı, yüksek performanslı</a:t>
            </a:r>
          </a:p>
          <a:p>
            <a:pPr lvl="1"/>
            <a:r>
              <a:rPr lang="it-IT" smtClean="0"/>
              <a:t>Açık kaynak, genişletilebilir. </a:t>
            </a:r>
          </a:p>
          <a:p>
            <a:pPr lvl="1"/>
            <a:r>
              <a:rPr lang="it-IT" smtClean="0"/>
              <a:t>AVM -&gt; OPCODES </a:t>
            </a:r>
          </a:p>
          <a:p>
            <a:pPr lvl="1"/>
            <a:r>
              <a:rPr lang="it-IT" smtClean="0"/>
              <a:t>Interop Servisler ile sistem kaynaklarına erişim</a:t>
            </a:r>
          </a:p>
          <a:p>
            <a:pPr lvl="1"/>
            <a:endParaRPr lang="it-IT" smtClean="0"/>
          </a:p>
          <a:p>
            <a:pPr lvl="1"/>
            <a:endParaRPr lang="it-IT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268121"/>
            <a:ext cx="5790300" cy="5495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362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A211189-7E86-4A7E-9C06-FD71B2F449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>
                <a:solidFill>
                  <a:srgbClr val="90C226"/>
                </a:solidFill>
              </a:rPr>
              <a:t>Geliştirme Araçları - Derleyiciler</a:t>
            </a:r>
            <a:endParaRPr lang="en-CA">
              <a:solidFill>
                <a:srgbClr val="90C226"/>
              </a:solidFill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019A0A9-E403-4795-9F88-DB86835D1E73}"/>
              </a:ext>
            </a:extLst>
          </p:cNvPr>
          <p:cNvSpPr txBox="1">
            <a:spLocks/>
          </p:cNvSpPr>
          <p:nvPr/>
        </p:nvSpPr>
        <p:spPr>
          <a:xfrm>
            <a:off x="677334" y="1801907"/>
            <a:ext cx="10116172" cy="4239456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it-IT" smtClean="0"/>
              <a:t>Yüksek seviye diller -&gt; OPCODE lara çevrimi. </a:t>
            </a:r>
            <a:endParaRPr lang="it-IT"/>
          </a:p>
          <a:p>
            <a:pPr lvl="1"/>
            <a:r>
              <a:rPr lang="it-IT" smtClean="0"/>
              <a:t>Derleyiciler : C#, Java, Python, Kotlin, Javascript, Go</a:t>
            </a:r>
          </a:p>
          <a:p>
            <a:pPr lvl="1"/>
            <a:r>
              <a:rPr lang="it-IT" smtClean="0"/>
              <a:t>Açık kaynak olarak paylaşılıyor. Kaynak koddan veya Release versiyonu. </a:t>
            </a:r>
          </a:p>
          <a:p>
            <a:pPr lvl="1"/>
            <a:r>
              <a:rPr lang="it-IT" smtClean="0"/>
              <a:t>Neon.exe </a:t>
            </a:r>
          </a:p>
          <a:p>
            <a:pPr lvl="2"/>
            <a:r>
              <a:rPr lang="it-IT" smtClean="0"/>
              <a:t>C# Derleyicisi </a:t>
            </a:r>
          </a:p>
          <a:p>
            <a:pPr lvl="2"/>
            <a:r>
              <a:rPr lang="it-IT" smtClean="0"/>
              <a:t>.Net Framework’un subseti </a:t>
            </a:r>
          </a:p>
          <a:p>
            <a:pPr lvl="2"/>
            <a:r>
              <a:rPr lang="it-IT" smtClean="0"/>
              <a:t>VS Projesine dahil. </a:t>
            </a:r>
          </a:p>
          <a:p>
            <a:pPr lvl="1"/>
            <a:r>
              <a:rPr lang="it-IT" smtClean="0"/>
              <a:t>.dll (neon.exe) -&gt; .avm</a:t>
            </a:r>
          </a:p>
          <a:p>
            <a:pPr lvl="1"/>
            <a:r>
              <a:rPr lang="it-IT" smtClean="0"/>
              <a:t>neod, neop,  vs ....</a:t>
            </a:r>
          </a:p>
        </p:txBody>
      </p:sp>
    </p:spTree>
    <p:extLst>
      <p:ext uri="{BB962C8B-B14F-4D97-AF65-F5344CB8AC3E}">
        <p14:creationId xmlns:p14="http://schemas.microsoft.com/office/powerpoint/2010/main" val="597367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A211189-7E86-4A7E-9C06-FD71B2F449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>
                <a:solidFill>
                  <a:srgbClr val="90C226"/>
                </a:solidFill>
              </a:rPr>
              <a:t>Geliştirme Araçları - IDEler</a:t>
            </a:r>
            <a:endParaRPr lang="en-CA">
              <a:solidFill>
                <a:srgbClr val="90C226"/>
              </a:solidFill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019A0A9-E403-4795-9F88-DB86835D1E73}"/>
              </a:ext>
            </a:extLst>
          </p:cNvPr>
          <p:cNvSpPr txBox="1">
            <a:spLocks/>
          </p:cNvSpPr>
          <p:nvPr/>
        </p:nvSpPr>
        <p:spPr>
          <a:xfrm>
            <a:off x="677334" y="1801907"/>
            <a:ext cx="10116172" cy="4239456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it-IT" smtClean="0"/>
              <a:t>Visual Studio, Eclipse vs. </a:t>
            </a:r>
          </a:p>
          <a:p>
            <a:pPr lvl="1"/>
            <a:r>
              <a:rPr lang="it-IT" smtClean="0"/>
              <a:t>Visual Studio Project Template</a:t>
            </a:r>
          </a:p>
          <a:p>
            <a:pPr lvl="1"/>
            <a:r>
              <a:rPr lang="it-IT" smtClean="0"/>
              <a:t>VS, C# -&gt; .dll</a:t>
            </a:r>
          </a:p>
          <a:p>
            <a:pPr lvl="1"/>
            <a:r>
              <a:rPr lang="it-IT" smtClean="0"/>
              <a:t>neon.exe, .dll -&gt; .avm</a:t>
            </a:r>
          </a:p>
          <a:p>
            <a:pPr lvl="1"/>
            <a:r>
              <a:rPr lang="it-IT" smtClean="0"/>
              <a:t>Subset in haricindeki kodlar, Neon «Not Supported</a:t>
            </a:r>
          </a:p>
          <a:p>
            <a:pPr lvl="1"/>
            <a:r>
              <a:rPr lang="it-IT" smtClean="0"/>
              <a:t>Biginteger, ToString, for | foreach, $ (string format), ? (null check)</a:t>
            </a:r>
          </a:p>
          <a:p>
            <a:pPr lvl="1"/>
            <a:endParaRPr lang="it-IT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48"/>
          <a:stretch/>
        </p:blipFill>
        <p:spPr>
          <a:xfrm>
            <a:off x="1264168" y="4154065"/>
            <a:ext cx="8987180" cy="2475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069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A211189-7E86-4A7E-9C06-FD71B2F449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>
                <a:solidFill>
                  <a:srgbClr val="90C226"/>
                </a:solidFill>
              </a:rPr>
              <a:t>Geliştirme Araçları – IDEler (VS)</a:t>
            </a:r>
            <a:endParaRPr lang="en-CA">
              <a:solidFill>
                <a:srgbClr val="90C226"/>
              </a:solidFill>
            </a:endParaRPr>
          </a:p>
        </p:txBody>
      </p:sp>
      <p:pic>
        <p:nvPicPr>
          <p:cNvPr id="4" name="Picture 3" hidden="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48"/>
          <a:stretch/>
        </p:blipFill>
        <p:spPr>
          <a:xfrm>
            <a:off x="1264168" y="4154065"/>
            <a:ext cx="8987180" cy="2475917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1264168" y="1317251"/>
            <a:ext cx="9250487" cy="5312731"/>
            <a:chOff x="1264168" y="1317251"/>
            <a:chExt cx="9250487" cy="5312731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64168" y="1317251"/>
              <a:ext cx="9250487" cy="5312731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pic>
        <p:sp>
          <p:nvSpPr>
            <p:cNvPr id="13" name="Rectangle 12"/>
            <p:cNvSpPr/>
            <p:nvPr/>
          </p:nvSpPr>
          <p:spPr>
            <a:xfrm>
              <a:off x="1560352" y="4555222"/>
              <a:ext cx="931178" cy="14261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862356" y="5276675"/>
              <a:ext cx="864066" cy="13422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8342824" y="4429387"/>
              <a:ext cx="931178" cy="14261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</p:grpSp>
    </p:spTree>
    <p:extLst>
      <p:ext uri="{BB962C8B-B14F-4D97-AF65-F5344CB8AC3E}">
        <p14:creationId xmlns:p14="http://schemas.microsoft.com/office/powerpoint/2010/main" val="1150635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A211189-7E86-4A7E-9C06-FD71B2F44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10471635" cy="1320800"/>
          </a:xfrm>
        </p:spPr>
        <p:txBody>
          <a:bodyPr/>
          <a:lstStyle/>
          <a:p>
            <a:r>
              <a:rPr lang="en-CA" smtClean="0">
                <a:solidFill>
                  <a:srgbClr val="90C226"/>
                </a:solidFill>
              </a:rPr>
              <a:t>Geliştirme Araçları – Compiler &amp; OpCode</a:t>
            </a:r>
            <a:endParaRPr lang="en-CA">
              <a:solidFill>
                <a:srgbClr val="90C226"/>
              </a:solidFill>
            </a:endParaRPr>
          </a:p>
        </p:txBody>
      </p:sp>
      <p:pic>
        <p:nvPicPr>
          <p:cNvPr id="4" name="Picture 3" hidden="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48"/>
          <a:stretch/>
        </p:blipFill>
        <p:spPr>
          <a:xfrm>
            <a:off x="1264168" y="4154065"/>
            <a:ext cx="8987180" cy="2475917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168" y="3939133"/>
            <a:ext cx="7342937" cy="269084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997" b="5011"/>
          <a:stretch/>
        </p:blipFill>
        <p:spPr>
          <a:xfrm>
            <a:off x="1264168" y="1270000"/>
            <a:ext cx="7342937" cy="2857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821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A211189-7E86-4A7E-9C06-FD71B2F44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1209866" cy="1320800"/>
          </a:xfrm>
        </p:spPr>
        <p:txBody>
          <a:bodyPr/>
          <a:lstStyle/>
          <a:p>
            <a:r>
              <a:rPr lang="en-CA" smtClean="0">
                <a:solidFill>
                  <a:srgbClr val="90C226"/>
                </a:solidFill>
              </a:rPr>
              <a:t>NEP-5 Kontratı</a:t>
            </a:r>
            <a:endParaRPr lang="en-CA">
              <a:solidFill>
                <a:srgbClr val="90C226"/>
              </a:solidFill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019A0A9-E403-4795-9F88-DB86835D1E73}"/>
              </a:ext>
            </a:extLst>
          </p:cNvPr>
          <p:cNvSpPr txBox="1">
            <a:spLocks/>
          </p:cNvSpPr>
          <p:nvPr/>
        </p:nvSpPr>
        <p:spPr>
          <a:xfrm>
            <a:off x="677334" y="1801907"/>
            <a:ext cx="6320366" cy="4239456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tr-TR"/>
              <a:t>NEO geliştirme </a:t>
            </a:r>
            <a:r>
              <a:rPr lang="tr-TR" smtClean="0"/>
              <a:t>önerileri, </a:t>
            </a:r>
            <a:r>
              <a:rPr lang="tr-TR"/>
              <a:t>NEO platformu için standartları belirtmektedir </a:t>
            </a:r>
            <a:endParaRPr lang="en-US" smtClean="0"/>
          </a:p>
          <a:p>
            <a:pPr lvl="2"/>
            <a:r>
              <a:rPr lang="en-US" smtClean="0"/>
              <a:t>P</a:t>
            </a:r>
            <a:r>
              <a:rPr lang="tr-TR" smtClean="0"/>
              <a:t>rotokol </a:t>
            </a:r>
            <a:r>
              <a:rPr lang="tr-TR"/>
              <a:t>özellikleri, </a:t>
            </a:r>
            <a:endParaRPr lang="en-US" smtClean="0"/>
          </a:p>
          <a:p>
            <a:pPr lvl="2"/>
            <a:r>
              <a:rPr lang="en-US" smtClean="0"/>
              <a:t>İ</a:t>
            </a:r>
            <a:r>
              <a:rPr lang="tr-TR" smtClean="0"/>
              <a:t>stemci </a:t>
            </a:r>
            <a:r>
              <a:rPr lang="tr-TR"/>
              <a:t>API </a:t>
            </a:r>
            <a:r>
              <a:rPr lang="tr-TR" smtClean="0"/>
              <a:t>leri</a:t>
            </a:r>
            <a:r>
              <a:rPr lang="en-US" smtClean="0"/>
              <a:t>,</a:t>
            </a:r>
          </a:p>
          <a:p>
            <a:pPr lvl="2"/>
            <a:r>
              <a:rPr lang="en-US" smtClean="0"/>
              <a:t>Kontrat</a:t>
            </a:r>
            <a:r>
              <a:rPr lang="tr-TR" smtClean="0"/>
              <a:t> standartları</a:t>
            </a:r>
            <a:r>
              <a:rPr lang="en-US" smtClean="0"/>
              <a:t>,</a:t>
            </a:r>
            <a:r>
              <a:rPr lang="tr-TR"/>
              <a:t> </a:t>
            </a:r>
            <a:endParaRPr lang="en-US" smtClean="0"/>
          </a:p>
          <a:p>
            <a:pPr lvl="1"/>
            <a:r>
              <a:rPr lang="it-IT" smtClean="0"/>
              <a:t>NEP : </a:t>
            </a:r>
            <a:r>
              <a:rPr lang="tr-TR"/>
              <a:t>NEO Enhancement </a:t>
            </a:r>
            <a:r>
              <a:rPr lang="tr-TR" smtClean="0"/>
              <a:t>Proposals</a:t>
            </a:r>
            <a:endParaRPr lang="en-US" smtClean="0"/>
          </a:p>
          <a:p>
            <a:pPr lvl="2"/>
            <a:r>
              <a:rPr lang="en-US" smtClean="0"/>
              <a:t>Private key standartları</a:t>
            </a:r>
          </a:p>
          <a:p>
            <a:pPr lvl="2"/>
            <a:r>
              <a:rPr lang="en-US" smtClean="0"/>
              <a:t>Application Interfaces</a:t>
            </a:r>
          </a:p>
          <a:p>
            <a:pPr lvl="2"/>
            <a:r>
              <a:rPr lang="en-US" smtClean="0"/>
              <a:t>Cüzdan standartları</a:t>
            </a:r>
          </a:p>
          <a:p>
            <a:pPr lvl="2"/>
            <a:r>
              <a:rPr lang="en-US" smtClean="0"/>
              <a:t>….</a:t>
            </a:r>
          </a:p>
          <a:p>
            <a:pPr lvl="1"/>
            <a:r>
              <a:rPr lang="tr-TR"/>
              <a:t>NEO geliştirme önerilerinin beşincisi (NEP-5) token standartlarını belirtmektedir. </a:t>
            </a:r>
          </a:p>
          <a:p>
            <a:pPr lvl="1"/>
            <a:endParaRPr lang="tr-TR" b="1"/>
          </a:p>
          <a:p>
            <a:pPr marL="457200" lvl="1" indent="0">
              <a:buNone/>
            </a:pPr>
            <a:endParaRPr lang="it-IT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419"/>
          <a:stretch/>
        </p:blipFill>
        <p:spPr>
          <a:xfrm>
            <a:off x="6730585" y="1801907"/>
            <a:ext cx="5334415" cy="3951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06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A211189-7E86-4A7E-9C06-FD71B2F44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1209866" cy="1320800"/>
          </a:xfrm>
        </p:spPr>
        <p:txBody>
          <a:bodyPr/>
          <a:lstStyle/>
          <a:p>
            <a:r>
              <a:rPr lang="en-CA" smtClean="0">
                <a:solidFill>
                  <a:srgbClr val="90C226"/>
                </a:solidFill>
              </a:rPr>
              <a:t>NEP-5 Kontratı</a:t>
            </a:r>
            <a:endParaRPr lang="en-CA">
              <a:solidFill>
                <a:srgbClr val="90C226"/>
              </a:solidFill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019A0A9-E403-4795-9F88-DB86835D1E73}"/>
              </a:ext>
            </a:extLst>
          </p:cNvPr>
          <p:cNvSpPr txBox="1">
            <a:spLocks/>
          </p:cNvSpPr>
          <p:nvPr/>
        </p:nvSpPr>
        <p:spPr>
          <a:xfrm>
            <a:off x="677334" y="1801907"/>
            <a:ext cx="9787466" cy="4239456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tr-TR"/>
              <a:t>NEP-5 önerisi NEO blokzinciri için token standartlarını belirtmektedir ve diğer sistemlere genel bir etkileşim mekanizması sunmaktadır</a:t>
            </a:r>
            <a:r>
              <a:rPr lang="tr-TR" smtClean="0"/>
              <a:t>.</a:t>
            </a:r>
            <a:endParaRPr lang="en-US" smtClean="0"/>
          </a:p>
          <a:p>
            <a:pPr lvl="1"/>
            <a:r>
              <a:rPr lang="tr-TR"/>
              <a:t>NEO blokzincirinde geliştirilen bir akıllı </a:t>
            </a:r>
            <a:r>
              <a:rPr lang="en-US" smtClean="0"/>
              <a:t>kontrat</a:t>
            </a:r>
            <a:r>
              <a:rPr lang="tr-TR" smtClean="0"/>
              <a:t> </a:t>
            </a:r>
            <a:r>
              <a:rPr lang="tr-TR"/>
              <a:t>NEP-5 standartlarını sağlıyorsa, sözleşmenin sağladığı </a:t>
            </a:r>
            <a:r>
              <a:rPr lang="tr-TR" smtClean="0"/>
              <a:t>token takas </a:t>
            </a:r>
            <a:r>
              <a:rPr lang="tr-TR"/>
              <a:t>edilebilir, borsalarda alım satımı yapılabilir</a:t>
            </a:r>
            <a:r>
              <a:rPr lang="tr-TR" smtClean="0"/>
              <a:t>.</a:t>
            </a:r>
            <a:endParaRPr lang="en-US" smtClean="0"/>
          </a:p>
          <a:p>
            <a:pPr lvl="1"/>
            <a:r>
              <a:rPr lang="tr-TR"/>
              <a:t>NEP-5 standartını </a:t>
            </a:r>
            <a:r>
              <a:rPr lang="en-US" smtClean="0"/>
              <a:t>metodları</a:t>
            </a:r>
            <a:r>
              <a:rPr lang="tr-TR" smtClean="0"/>
              <a:t>; </a:t>
            </a:r>
            <a:endParaRPr lang="en-US" smtClean="0"/>
          </a:p>
          <a:p>
            <a:pPr lvl="2"/>
            <a:r>
              <a:rPr lang="tr-TR" smtClean="0"/>
              <a:t>mintTokens</a:t>
            </a:r>
            <a:r>
              <a:rPr lang="tr-TR"/>
              <a:t>, </a:t>
            </a:r>
            <a:r>
              <a:rPr lang="tr-TR" smtClean="0"/>
              <a:t>totalSupply</a:t>
            </a:r>
            <a:r>
              <a:rPr lang="tr-TR"/>
              <a:t>, </a:t>
            </a:r>
            <a:r>
              <a:rPr lang="tr-TR" smtClean="0"/>
              <a:t>name</a:t>
            </a:r>
            <a:r>
              <a:rPr lang="tr-TR"/>
              <a:t>, </a:t>
            </a:r>
            <a:r>
              <a:rPr lang="tr-TR" smtClean="0"/>
              <a:t>symbol</a:t>
            </a:r>
            <a:r>
              <a:rPr lang="tr-TR"/>
              <a:t>, </a:t>
            </a:r>
            <a:endParaRPr lang="en-US" smtClean="0"/>
          </a:p>
          <a:p>
            <a:pPr lvl="2"/>
            <a:r>
              <a:rPr lang="tr-TR" smtClean="0"/>
              <a:t>decimals</a:t>
            </a:r>
            <a:r>
              <a:rPr lang="tr-TR"/>
              <a:t>, </a:t>
            </a:r>
            <a:r>
              <a:rPr lang="tr-TR" smtClean="0"/>
              <a:t>balanceOf</a:t>
            </a:r>
            <a:r>
              <a:rPr lang="tr-TR"/>
              <a:t>, </a:t>
            </a:r>
            <a:r>
              <a:rPr lang="tr-TR" smtClean="0"/>
              <a:t>transfer</a:t>
            </a:r>
            <a:r>
              <a:rPr lang="tr-TR"/>
              <a:t>. </a:t>
            </a:r>
            <a:endParaRPr lang="en-US" smtClean="0"/>
          </a:p>
          <a:p>
            <a:pPr lvl="1"/>
            <a:r>
              <a:rPr lang="en-US" smtClean="0"/>
              <a:t>NEP-5 standartında tanımlanın tokenlar, yayınlanan cüzdanlarda</a:t>
            </a:r>
            <a:br>
              <a:rPr lang="en-US" smtClean="0"/>
            </a:br>
            <a:r>
              <a:rPr lang="en-US" smtClean="0"/>
              <a:t>listelenmektedir</a:t>
            </a:r>
            <a:r>
              <a:rPr lang="it-IT" smtClean="0"/>
              <a:t>. API’ler tarafından erişilebilir.  </a:t>
            </a:r>
            <a:endParaRPr lang="en-US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813"/>
          <a:stretch/>
        </p:blipFill>
        <p:spPr>
          <a:xfrm>
            <a:off x="7421944" y="2843307"/>
            <a:ext cx="4612513" cy="3899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132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A211189-7E86-4A7E-9C06-FD71B2F449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>
                <a:solidFill>
                  <a:srgbClr val="90C226"/>
                </a:solidFill>
              </a:rPr>
              <a:t>NEO Blokzinciri Nedir?</a:t>
            </a:r>
            <a:endParaRPr lang="en-CA">
              <a:solidFill>
                <a:srgbClr val="90C226"/>
              </a:solidFill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019A0A9-E403-4795-9F88-DB86835D1E73}"/>
              </a:ext>
            </a:extLst>
          </p:cNvPr>
          <p:cNvSpPr txBox="1">
            <a:spLocks/>
          </p:cNvSpPr>
          <p:nvPr/>
        </p:nvSpPr>
        <p:spPr>
          <a:xfrm>
            <a:off x="677334" y="1801907"/>
            <a:ext cx="10116172" cy="4239456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it-IT" i="1" smtClean="0"/>
              <a:t>NEO kar amacı gütmeyen topluluk tabanlı bir blokzincir projesidir.  </a:t>
            </a:r>
          </a:p>
          <a:p>
            <a:pPr lvl="1"/>
            <a:r>
              <a:rPr lang="it-IT" smtClean="0"/>
              <a:t>Nisan 2016 da Çin kaynaklı OnChain firması tarafından kurulmuştur. </a:t>
            </a:r>
          </a:p>
          <a:p>
            <a:pPr lvl="1"/>
            <a:r>
              <a:rPr lang="it-IT" smtClean="0"/>
              <a:t>AntShares ismi ile çıkmıştır. 2017 de isim değişikliği olmuştur. </a:t>
            </a:r>
          </a:p>
          <a:p>
            <a:pPr lvl="1"/>
            <a:r>
              <a:rPr lang="it-IT" smtClean="0"/>
              <a:t>Kitle fonlaması ile çıkmıştır. </a:t>
            </a:r>
          </a:p>
          <a:p>
            <a:pPr lvl="1"/>
            <a:r>
              <a:rPr lang="it-IT" smtClean="0"/>
              <a:t>Akıllı Ekonomi güdümünde ortaya çıkan bir akıllı kontrat platformudur.</a:t>
            </a:r>
          </a:p>
          <a:p>
            <a:pPr lvl="1"/>
            <a:endParaRPr lang="it-IT" smtClean="0"/>
          </a:p>
          <a:p>
            <a:pPr marL="457200" lvl="1" indent="0">
              <a:buNone/>
            </a:pPr>
            <a:endParaRPr lang="it-IT" smtClean="0"/>
          </a:p>
          <a:p>
            <a:pPr marL="457200" lvl="1" indent="0">
              <a:buNone/>
            </a:pPr>
            <a:endParaRPr lang="it-IT"/>
          </a:p>
          <a:p>
            <a:pPr marL="457200" lvl="1" indent="0">
              <a:buNone/>
            </a:pPr>
            <a:endParaRPr lang="it-IT" smtClean="0"/>
          </a:p>
        </p:txBody>
      </p:sp>
    </p:spTree>
    <p:extLst>
      <p:ext uri="{BB962C8B-B14F-4D97-AF65-F5344CB8AC3E}">
        <p14:creationId xmlns:p14="http://schemas.microsoft.com/office/powerpoint/2010/main" val="449969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A211189-7E86-4A7E-9C06-FD71B2F449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>
                <a:solidFill>
                  <a:srgbClr val="90C226"/>
                </a:solidFill>
              </a:rPr>
              <a:t>Akıllı Kontratların Yayınlanması</a:t>
            </a:r>
            <a:endParaRPr lang="en-CA">
              <a:solidFill>
                <a:srgbClr val="90C226"/>
              </a:solidFill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019A0A9-E403-4795-9F88-DB86835D1E73}"/>
              </a:ext>
            </a:extLst>
          </p:cNvPr>
          <p:cNvSpPr txBox="1">
            <a:spLocks/>
          </p:cNvSpPr>
          <p:nvPr/>
        </p:nvSpPr>
        <p:spPr>
          <a:xfrm>
            <a:off x="677334" y="1801907"/>
            <a:ext cx="10116172" cy="4239456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it-IT" smtClean="0"/>
              <a:t>Geliştirilen akıllı kontratlar OPCODE’lara çevrildikten sonra blokzincire yüklenir. </a:t>
            </a:r>
          </a:p>
          <a:p>
            <a:pPr lvl="1"/>
            <a:r>
              <a:rPr lang="it-IT" smtClean="0"/>
              <a:t>Blokzincir üzerinde, mutabakat düğümleri tarafından kod çalıştırılır. </a:t>
            </a:r>
          </a:p>
          <a:p>
            <a:pPr lvl="1"/>
            <a:r>
              <a:rPr lang="it-IT" smtClean="0"/>
              <a:t>.dll den üretilen .avm dosyaları CLI uygulaması veya NEO GUI uygulaması ile blokzincire yüklenir. </a:t>
            </a:r>
          </a:p>
          <a:p>
            <a:pPr lvl="1"/>
            <a:r>
              <a:rPr lang="it-IT" smtClean="0"/>
              <a:t>Bir sonraki blok üretildiğinde script hash ile kontrata erişelibilir. </a:t>
            </a:r>
          </a:p>
          <a:p>
            <a:pPr lvl="1"/>
            <a:r>
              <a:rPr lang="it-IT" smtClean="0"/>
              <a:t>Aynı CLI veya NEO GUI uygulaması ile kontrat çalıştırılabilir, üzerindeki veriler sorgulanabilir. </a:t>
            </a:r>
          </a:p>
          <a:p>
            <a:pPr lvl="1"/>
            <a:r>
              <a:rPr lang="it-IT" smtClean="0"/>
              <a:t>Uyumlu kontratlar üzerindeki tokenlar borsalar tarafından erişilebilir, cüzdanlardan transferi yapılabilir.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32"/>
          <a:stretch/>
        </p:blipFill>
        <p:spPr>
          <a:xfrm>
            <a:off x="1264168" y="4203700"/>
            <a:ext cx="7342937" cy="2426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343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A211189-7E86-4A7E-9C06-FD71B2F44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0116172" cy="1320800"/>
          </a:xfrm>
        </p:spPr>
        <p:txBody>
          <a:bodyPr/>
          <a:lstStyle/>
          <a:p>
            <a:r>
              <a:rPr lang="en-CA" smtClean="0">
                <a:solidFill>
                  <a:srgbClr val="90C226"/>
                </a:solidFill>
              </a:rPr>
              <a:t>Akıllı Kontratların Yayınlanması – NEO GUI</a:t>
            </a:r>
            <a:endParaRPr lang="en-CA">
              <a:solidFill>
                <a:srgbClr val="90C226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0086" y="1270000"/>
            <a:ext cx="4587955" cy="50165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270000"/>
            <a:ext cx="6509085" cy="4159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625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A211189-7E86-4A7E-9C06-FD71B2F44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1209866" cy="1320800"/>
          </a:xfrm>
        </p:spPr>
        <p:txBody>
          <a:bodyPr/>
          <a:lstStyle/>
          <a:p>
            <a:r>
              <a:rPr lang="en-CA">
                <a:solidFill>
                  <a:srgbClr val="90C226"/>
                </a:solidFill>
              </a:rPr>
              <a:t>Akıllı Kontratların Yayınlanması – </a:t>
            </a:r>
            <a:r>
              <a:rPr lang="en-CA" smtClean="0">
                <a:solidFill>
                  <a:srgbClr val="90C226"/>
                </a:solidFill>
              </a:rPr>
              <a:t>Test Ağı </a:t>
            </a:r>
            <a:endParaRPr lang="en-CA">
              <a:solidFill>
                <a:srgbClr val="90C226"/>
              </a:solidFill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019A0A9-E403-4795-9F88-DB86835D1E73}"/>
              </a:ext>
            </a:extLst>
          </p:cNvPr>
          <p:cNvSpPr txBox="1">
            <a:spLocks/>
          </p:cNvSpPr>
          <p:nvPr/>
        </p:nvSpPr>
        <p:spPr>
          <a:xfrm>
            <a:off x="677334" y="1801907"/>
            <a:ext cx="10116172" cy="4239456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it-IT" smtClean="0"/>
              <a:t>Akıllı kontrat yayınlamak için gerekli olan ücret 500 GAS, artı kullanım ücretleri</a:t>
            </a:r>
          </a:p>
          <a:p>
            <a:pPr lvl="1"/>
            <a:r>
              <a:rPr lang="it-IT" smtClean="0"/>
              <a:t>Yayınlandıktan sonra değiştirilemiyor, kaldırılamıyor veya güncellenemiyor.</a:t>
            </a:r>
          </a:p>
          <a:p>
            <a:pPr lvl="1"/>
            <a:r>
              <a:rPr lang="it-IT" smtClean="0"/>
              <a:t>Geliştirmeler için NEO TestNet ve CoZ TestNet ağları kullanılabilir. </a:t>
            </a:r>
          </a:p>
          <a:p>
            <a:pPr lvl="1"/>
            <a:r>
              <a:rPr lang="it-IT"/>
              <a:t>TestNet ler için NEO ve GAS isteği yapılabiliyor. </a:t>
            </a:r>
            <a:r>
              <a:rPr lang="it-IT">
                <a:hlinkClick r:id="rId3"/>
              </a:rPr>
              <a:t>https://</a:t>
            </a:r>
            <a:r>
              <a:rPr lang="it-IT" smtClean="0">
                <a:hlinkClick r:id="rId3"/>
              </a:rPr>
              <a:t>neo.org/Testnet/Create</a:t>
            </a:r>
            <a:endParaRPr lang="it-IT" smtClean="0"/>
          </a:p>
          <a:p>
            <a:pPr lvl="1"/>
            <a:r>
              <a:rPr lang="it-IT" smtClean="0"/>
              <a:t>NEO ve GAS’lar test ağı üzerindeki cüzdanınıza gönderilir.</a:t>
            </a:r>
          </a:p>
          <a:p>
            <a:pPr lvl="1"/>
            <a:endParaRPr lang="it-IT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21" b="30631"/>
          <a:stretch/>
        </p:blipFill>
        <p:spPr>
          <a:xfrm>
            <a:off x="1228263" y="3662157"/>
            <a:ext cx="4270838" cy="307693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5419" y="3662157"/>
            <a:ext cx="5880197" cy="3076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770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A211189-7E86-4A7E-9C06-FD71B2F44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1209866" cy="1320800"/>
          </a:xfrm>
        </p:spPr>
        <p:txBody>
          <a:bodyPr/>
          <a:lstStyle/>
          <a:p>
            <a:r>
              <a:rPr lang="en-CA">
                <a:solidFill>
                  <a:srgbClr val="90C226"/>
                </a:solidFill>
              </a:rPr>
              <a:t>Akıllı </a:t>
            </a:r>
            <a:r>
              <a:rPr lang="en-CA" smtClean="0">
                <a:solidFill>
                  <a:srgbClr val="90C226"/>
                </a:solidFill>
              </a:rPr>
              <a:t>Kontratların </a:t>
            </a:r>
            <a:r>
              <a:rPr lang="en-CA">
                <a:solidFill>
                  <a:srgbClr val="90C226"/>
                </a:solidFill>
              </a:rPr>
              <a:t>Yayınlanması – </a:t>
            </a:r>
            <a:r>
              <a:rPr lang="en-CA" smtClean="0">
                <a:solidFill>
                  <a:srgbClr val="90C226"/>
                </a:solidFill>
              </a:rPr>
              <a:t>Özel Ağ </a:t>
            </a:r>
            <a:endParaRPr lang="en-CA">
              <a:solidFill>
                <a:srgbClr val="90C226"/>
              </a:solidFill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019A0A9-E403-4795-9F88-DB86835D1E73}"/>
              </a:ext>
            </a:extLst>
          </p:cNvPr>
          <p:cNvSpPr txBox="1">
            <a:spLocks/>
          </p:cNvSpPr>
          <p:nvPr/>
        </p:nvSpPr>
        <p:spPr>
          <a:xfrm>
            <a:off x="677334" y="1801907"/>
            <a:ext cx="10116172" cy="4239456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it-IT" smtClean="0"/>
              <a:t>Akıllı kontratları kendi özel ağınızda da yayınlayabilirsiniz. </a:t>
            </a:r>
          </a:p>
          <a:p>
            <a:pPr lvl="1"/>
            <a:r>
              <a:rPr lang="it-IT" smtClean="0"/>
              <a:t>Açık kaynak kodlu uygulamalar ile kendi NEO ağınızı oluşturabilirsiniz. </a:t>
            </a:r>
          </a:p>
          <a:p>
            <a:pPr lvl="1"/>
            <a:r>
              <a:rPr lang="it-IT" smtClean="0"/>
              <a:t>Genesis blok ile istediğiniz kadar NEO ve GAS tanımlayabilir, istediğiniz şekilde dağıtabilirsiniz. </a:t>
            </a:r>
          </a:p>
          <a:p>
            <a:pPr lvl="1"/>
            <a:r>
              <a:rPr lang="it-IT" smtClean="0"/>
              <a:t>Sadece test amaçlı değil, gerçek uygulamalar için de kullanılabilir bir blokzincir ağı. </a:t>
            </a:r>
          </a:p>
          <a:p>
            <a:pPr lvl="1"/>
            <a:r>
              <a:rPr lang="it-IT" smtClean="0"/>
              <a:t>İstediğiniz kadar düğüm tanımlayıp, oylama sistemine dahil edebilirsiniz. </a:t>
            </a:r>
            <a:endParaRPr lang="it-IT"/>
          </a:p>
          <a:p>
            <a:pPr lvl="1"/>
            <a:r>
              <a:rPr lang="it-IT"/>
              <a:t>Ağ üzerinde tanımlanabilecek Global varlıklar geçerli bir token olarak borsalara çıkabilir. </a:t>
            </a:r>
            <a:endParaRPr lang="it-IT" smtClean="0"/>
          </a:p>
          <a:p>
            <a:pPr lvl="1"/>
            <a:r>
              <a:rPr lang="it-IT" smtClean="0"/>
              <a:t>Geliştirilen akıllı kontratlarda bu ağ üzerinden aynı NEO GUI ile yayınlanabilir. </a:t>
            </a:r>
          </a:p>
          <a:p>
            <a:pPr lvl="1"/>
            <a:r>
              <a:rPr lang="it-IT" smtClean="0"/>
              <a:t>Akıllı kontratların çalışması için gerekli olan ücretleri kendiniz belirleyebilir, kaldırablirsiniz. </a:t>
            </a:r>
          </a:p>
        </p:txBody>
      </p:sp>
    </p:spTree>
    <p:extLst>
      <p:ext uri="{BB962C8B-B14F-4D97-AF65-F5344CB8AC3E}">
        <p14:creationId xmlns:p14="http://schemas.microsoft.com/office/powerpoint/2010/main" val="2953867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A211189-7E86-4A7E-9C06-FD71B2F44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1209866" cy="1320800"/>
          </a:xfrm>
        </p:spPr>
        <p:txBody>
          <a:bodyPr/>
          <a:lstStyle/>
          <a:p>
            <a:r>
              <a:rPr lang="en-CA">
                <a:solidFill>
                  <a:srgbClr val="90C226"/>
                </a:solidFill>
              </a:rPr>
              <a:t>Akıllı </a:t>
            </a:r>
            <a:r>
              <a:rPr lang="en-CA" smtClean="0">
                <a:solidFill>
                  <a:srgbClr val="90C226"/>
                </a:solidFill>
              </a:rPr>
              <a:t>Kontratların </a:t>
            </a:r>
            <a:r>
              <a:rPr lang="en-CA">
                <a:solidFill>
                  <a:srgbClr val="90C226"/>
                </a:solidFill>
              </a:rPr>
              <a:t>Yayınlanması – </a:t>
            </a:r>
            <a:r>
              <a:rPr lang="en-CA" smtClean="0">
                <a:solidFill>
                  <a:srgbClr val="90C226"/>
                </a:solidFill>
              </a:rPr>
              <a:t>Özel Ağ </a:t>
            </a:r>
            <a:endParaRPr lang="en-CA">
              <a:solidFill>
                <a:srgbClr val="90C226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4255" y="3258005"/>
            <a:ext cx="4304714" cy="32561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483" y="1446576"/>
            <a:ext cx="7285714" cy="17333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483" y="3258005"/>
            <a:ext cx="6277543" cy="32561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365"/>
          <a:stretch/>
        </p:blipFill>
        <p:spPr>
          <a:xfrm>
            <a:off x="7828824" y="1446576"/>
            <a:ext cx="3320145" cy="17333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70840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A211189-7E86-4A7E-9C06-FD71B2F44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1209866" cy="1320800"/>
          </a:xfrm>
        </p:spPr>
        <p:txBody>
          <a:bodyPr/>
          <a:lstStyle/>
          <a:p>
            <a:r>
              <a:rPr lang="en-CA">
                <a:solidFill>
                  <a:srgbClr val="90C226"/>
                </a:solidFill>
              </a:rPr>
              <a:t>Akıllı </a:t>
            </a:r>
            <a:r>
              <a:rPr lang="en-CA" smtClean="0">
                <a:solidFill>
                  <a:srgbClr val="90C226"/>
                </a:solidFill>
              </a:rPr>
              <a:t>Kontratların </a:t>
            </a:r>
            <a:r>
              <a:rPr lang="en-CA">
                <a:solidFill>
                  <a:srgbClr val="90C226"/>
                </a:solidFill>
              </a:rPr>
              <a:t>Yayınlanması – </a:t>
            </a:r>
            <a:r>
              <a:rPr lang="en-CA" smtClean="0">
                <a:solidFill>
                  <a:srgbClr val="90C226"/>
                </a:solidFill>
              </a:rPr>
              <a:t>Özel Ağ </a:t>
            </a:r>
            <a:endParaRPr lang="en-CA">
              <a:solidFill>
                <a:srgbClr val="90C226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6897" y="1270000"/>
            <a:ext cx="7650740" cy="5393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983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A211189-7E86-4A7E-9C06-FD71B2F44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1209866" cy="1320800"/>
          </a:xfrm>
        </p:spPr>
        <p:txBody>
          <a:bodyPr/>
          <a:lstStyle/>
          <a:p>
            <a:r>
              <a:rPr lang="en-CA">
                <a:solidFill>
                  <a:srgbClr val="90C226"/>
                </a:solidFill>
              </a:rPr>
              <a:t>Akıllı </a:t>
            </a:r>
            <a:r>
              <a:rPr lang="en-CA" smtClean="0">
                <a:solidFill>
                  <a:srgbClr val="90C226"/>
                </a:solidFill>
              </a:rPr>
              <a:t>Kontratların </a:t>
            </a:r>
            <a:r>
              <a:rPr lang="en-CA">
                <a:solidFill>
                  <a:srgbClr val="90C226"/>
                </a:solidFill>
              </a:rPr>
              <a:t>Yayınlanması – </a:t>
            </a:r>
            <a:r>
              <a:rPr lang="en-CA" smtClean="0">
                <a:solidFill>
                  <a:srgbClr val="90C226"/>
                </a:solidFill>
              </a:rPr>
              <a:t>Docker</a:t>
            </a:r>
            <a:endParaRPr lang="en-CA">
              <a:solidFill>
                <a:srgbClr val="90C226"/>
              </a:solidFill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019A0A9-E403-4795-9F88-DB86835D1E73}"/>
              </a:ext>
            </a:extLst>
          </p:cNvPr>
          <p:cNvSpPr txBox="1">
            <a:spLocks/>
          </p:cNvSpPr>
          <p:nvPr/>
        </p:nvSpPr>
        <p:spPr>
          <a:xfrm>
            <a:off x="677334" y="1801907"/>
            <a:ext cx="6536266" cy="4239456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it-IT" smtClean="0"/>
              <a:t>Server kurulumları ve CLI kurulumlarına gerek kalmadan, çalıştırmaya hazır Docker containerlar kullanılabilir. </a:t>
            </a:r>
          </a:p>
          <a:p>
            <a:pPr lvl="1"/>
            <a:r>
              <a:rPr lang="it-IT" smtClean="0"/>
              <a:t>Linux üzerinde çalışan, içerisinde 4 adet makinenin kurulumu tamamlanmış şekilde çalıştırmaya hazır. </a:t>
            </a:r>
          </a:p>
          <a:p>
            <a:pPr lvl="1"/>
            <a:r>
              <a:rPr lang="it-IT" smtClean="0"/>
              <a:t>GAS birikmesi için bir süre çalıştırılmıştır, yüklendiği gibi kullanıma hazır NEO &amp; GAS barındırır. </a:t>
            </a:r>
          </a:p>
          <a:p>
            <a:pPr lvl="1"/>
            <a:r>
              <a:rPr lang="en-US" smtClean="0"/>
              <a:t>“docker </a:t>
            </a:r>
            <a:r>
              <a:rPr lang="en-US"/>
              <a:t>run -d --name neo-privnet -p 20333-20336:20333-20336/tcp -p </a:t>
            </a:r>
            <a:r>
              <a:rPr lang="en-US" smtClean="0"/>
              <a:t>30333-30336:30333-30336/tcp”</a:t>
            </a:r>
            <a:endParaRPr lang="en-US"/>
          </a:p>
          <a:p>
            <a:pPr lvl="1"/>
            <a:endParaRPr lang="it-IT" smtClean="0"/>
          </a:p>
          <a:p>
            <a:pPr lvl="1"/>
            <a:endParaRPr lang="it-IT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51484" b="1019"/>
          <a:stretch/>
        </p:blipFill>
        <p:spPr>
          <a:xfrm>
            <a:off x="7249720" y="1930400"/>
            <a:ext cx="4637480" cy="182734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066" y="4382626"/>
            <a:ext cx="10634133" cy="2330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61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A211189-7E86-4A7E-9C06-FD71B2F44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1209866" cy="1320800"/>
          </a:xfrm>
        </p:spPr>
        <p:txBody>
          <a:bodyPr/>
          <a:lstStyle/>
          <a:p>
            <a:r>
              <a:rPr lang="en-CA">
                <a:solidFill>
                  <a:srgbClr val="90C226"/>
                </a:solidFill>
              </a:rPr>
              <a:t>Akıllı </a:t>
            </a:r>
            <a:r>
              <a:rPr lang="en-CA" smtClean="0">
                <a:solidFill>
                  <a:srgbClr val="90C226"/>
                </a:solidFill>
              </a:rPr>
              <a:t>Kontratların Çalıştırılması – NEO Debugger</a:t>
            </a:r>
            <a:endParaRPr lang="en-CA">
              <a:solidFill>
                <a:srgbClr val="90C226"/>
              </a:solidFill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019A0A9-E403-4795-9F88-DB86835D1E73}"/>
              </a:ext>
            </a:extLst>
          </p:cNvPr>
          <p:cNvSpPr txBox="1">
            <a:spLocks/>
          </p:cNvSpPr>
          <p:nvPr/>
        </p:nvSpPr>
        <p:spPr>
          <a:xfrm>
            <a:off x="677334" y="1801907"/>
            <a:ext cx="10116172" cy="4239456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it-IT" smtClean="0"/>
              <a:t>Özel ağ çalıştırmaya gerek olmadan, herhangi bir ağa yüklemeden çalıştırılabilir. </a:t>
            </a:r>
          </a:p>
          <a:p>
            <a:pPr lvl="1"/>
            <a:r>
              <a:rPr lang="it-IT" smtClean="0"/>
              <a:t>NeoVM kullanarak akıllı kontratların çalışmasını simule eder.</a:t>
            </a:r>
          </a:p>
          <a:p>
            <a:pPr lvl="1"/>
            <a:r>
              <a:rPr lang="it-IT" smtClean="0"/>
              <a:t>Visual Studio veye Eclipse’e gerek kalmadan kod düzenlenip derlenebilir, çalıştırılabilir.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761"/>
          <a:stretch/>
        </p:blipFill>
        <p:spPr>
          <a:xfrm>
            <a:off x="988146" y="2971801"/>
            <a:ext cx="10588242" cy="3777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100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A211189-7E86-4A7E-9C06-FD71B2F44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1209866" cy="1320800"/>
          </a:xfrm>
        </p:spPr>
        <p:txBody>
          <a:bodyPr/>
          <a:lstStyle/>
          <a:p>
            <a:r>
              <a:rPr lang="en-CA">
                <a:solidFill>
                  <a:srgbClr val="90C226"/>
                </a:solidFill>
              </a:rPr>
              <a:t>Akıllı </a:t>
            </a:r>
            <a:r>
              <a:rPr lang="en-CA" smtClean="0">
                <a:solidFill>
                  <a:srgbClr val="90C226"/>
                </a:solidFill>
              </a:rPr>
              <a:t>Kontratların Çalıştırılması – Online Derleyici</a:t>
            </a:r>
            <a:endParaRPr lang="en-CA">
              <a:solidFill>
                <a:srgbClr val="90C226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146" y="1638300"/>
            <a:ext cx="10588242" cy="516771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104900" y="6451600"/>
            <a:ext cx="952500" cy="254000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833316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A211189-7E86-4A7E-9C06-FD71B2F44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1209866" cy="1320800"/>
          </a:xfrm>
        </p:spPr>
        <p:txBody>
          <a:bodyPr/>
          <a:lstStyle/>
          <a:p>
            <a:r>
              <a:rPr lang="en-CA">
                <a:solidFill>
                  <a:srgbClr val="90C226"/>
                </a:solidFill>
              </a:rPr>
              <a:t>Akıllı </a:t>
            </a:r>
            <a:r>
              <a:rPr lang="en-CA" smtClean="0">
                <a:solidFill>
                  <a:srgbClr val="90C226"/>
                </a:solidFill>
              </a:rPr>
              <a:t>Kontratların Çalıştırılması – Online Derleyici</a:t>
            </a:r>
            <a:endParaRPr lang="en-CA">
              <a:solidFill>
                <a:srgbClr val="90C226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146" y="1638300"/>
            <a:ext cx="10588242" cy="516771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146" y="1638300"/>
            <a:ext cx="10588242" cy="5206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344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A211189-7E86-4A7E-9C06-FD71B2F449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>
                <a:solidFill>
                  <a:srgbClr val="90C226"/>
                </a:solidFill>
              </a:rPr>
              <a:t>NEO Akıllı Ekonomi</a:t>
            </a:r>
            <a:endParaRPr lang="en-CA">
              <a:solidFill>
                <a:srgbClr val="90C226"/>
              </a:solidFill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019A0A9-E403-4795-9F88-DB86835D1E73}"/>
              </a:ext>
            </a:extLst>
          </p:cNvPr>
          <p:cNvSpPr txBox="1">
            <a:spLocks/>
          </p:cNvSpPr>
          <p:nvPr/>
        </p:nvSpPr>
        <p:spPr>
          <a:xfrm>
            <a:off x="677334" y="1801907"/>
            <a:ext cx="10116172" cy="4239456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it-IT" smtClean="0"/>
              <a:t>NEO ile amaçlanan; </a:t>
            </a:r>
          </a:p>
          <a:p>
            <a:pPr lvl="2"/>
            <a:r>
              <a:rPr lang="it-IT" smtClean="0"/>
              <a:t>Blokzincir teknoloji ve dijital kimlikler ile varlıkların dijitalize edilmesi,</a:t>
            </a:r>
          </a:p>
          <a:p>
            <a:pPr lvl="2"/>
            <a:r>
              <a:rPr lang="it-IT" smtClean="0"/>
              <a:t>Akıllı sözleşmelerin kullanımı ile dijital varlıkların yönetilmesi, </a:t>
            </a:r>
          </a:p>
          <a:p>
            <a:pPr lvl="2"/>
            <a:r>
              <a:rPr lang="it-IT" smtClean="0"/>
              <a:t>Dağıtık bir ağ ile «akıllı ekonomi» gerçekleştirmek.</a:t>
            </a:r>
          </a:p>
          <a:p>
            <a:pPr lvl="1"/>
            <a:r>
              <a:rPr lang="it-IT" smtClean="0"/>
              <a:t>Gerçek varlıkların dijitalleştirilmesi ve yönetilmesi için bir platform.</a:t>
            </a:r>
          </a:p>
          <a:p>
            <a:pPr lvl="1"/>
            <a:r>
              <a:rPr lang="it-IT" smtClean="0"/>
              <a:t>Kullanıcılar birden çok varlık türünü kayıt edebilir, takas ve ticaretini yapabilir. </a:t>
            </a:r>
          </a:p>
          <a:p>
            <a:pPr lvl="1"/>
            <a:r>
              <a:rPr lang="it-IT" smtClean="0"/>
              <a:t>İki tür dijital varlık vardır; Global varlıklar, sözleşme varlıkları.</a:t>
            </a:r>
          </a:p>
          <a:p>
            <a:pPr marL="457200" lvl="1" indent="0">
              <a:buNone/>
            </a:pPr>
            <a:endParaRPr lang="it-IT" smtClean="0"/>
          </a:p>
          <a:p>
            <a:pPr marL="457200" lvl="1" indent="0">
              <a:buNone/>
            </a:pPr>
            <a:endParaRPr lang="it-IT"/>
          </a:p>
          <a:p>
            <a:pPr marL="457200" lvl="1" indent="0">
              <a:buNone/>
            </a:pPr>
            <a:endParaRPr lang="it-IT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4704" y="4217009"/>
            <a:ext cx="5861928" cy="2640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181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A211189-7E86-4A7E-9C06-FD71B2F44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1209866" cy="1320800"/>
          </a:xfrm>
        </p:spPr>
        <p:txBody>
          <a:bodyPr/>
          <a:lstStyle/>
          <a:p>
            <a:r>
              <a:rPr lang="en-CA" smtClean="0">
                <a:solidFill>
                  <a:srgbClr val="90C226"/>
                </a:solidFill>
              </a:rPr>
              <a:t>NEO Ekosistemi</a:t>
            </a:r>
            <a:endParaRPr lang="en-CA">
              <a:solidFill>
                <a:srgbClr val="90C226"/>
              </a:solidFill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019A0A9-E403-4795-9F88-DB86835D1E73}"/>
              </a:ext>
            </a:extLst>
          </p:cNvPr>
          <p:cNvSpPr txBox="1">
            <a:spLocks/>
          </p:cNvSpPr>
          <p:nvPr/>
        </p:nvSpPr>
        <p:spPr>
          <a:xfrm>
            <a:off x="677334" y="1801907"/>
            <a:ext cx="10116172" cy="4239456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it-IT"/>
              <a:t>Reddit : </a:t>
            </a:r>
            <a:r>
              <a:rPr lang="it-IT">
                <a:hlinkClick r:id="rId3"/>
              </a:rPr>
              <a:t>https://www.reddit.com/r/NEO</a:t>
            </a:r>
            <a:r>
              <a:rPr lang="it-IT" smtClean="0">
                <a:hlinkClick r:id="rId3"/>
              </a:rPr>
              <a:t>/</a:t>
            </a:r>
            <a:endParaRPr lang="it-IT" smtClean="0"/>
          </a:p>
          <a:p>
            <a:pPr lvl="2"/>
            <a:r>
              <a:rPr lang="it-IT" smtClean="0"/>
              <a:t>Kaynakların listesi, haberler, tartışmalar</a:t>
            </a:r>
          </a:p>
          <a:p>
            <a:pPr lvl="1"/>
            <a:r>
              <a:rPr lang="it-IT"/>
              <a:t>Discord : </a:t>
            </a:r>
            <a:r>
              <a:rPr lang="it-IT">
                <a:hlinkClick r:id="rId4"/>
              </a:rPr>
              <a:t>https://</a:t>
            </a:r>
            <a:r>
              <a:rPr lang="it-IT" smtClean="0">
                <a:hlinkClick r:id="rId4"/>
              </a:rPr>
              <a:t>discord.gg/BjweHPZ</a:t>
            </a:r>
            <a:endParaRPr lang="it-IT" smtClean="0"/>
          </a:p>
          <a:p>
            <a:pPr lvl="2"/>
            <a:r>
              <a:rPr lang="it-IT" smtClean="0"/>
              <a:t>Birincil iletişim kanalı, NEO konseyine ve geliştiricilerine erişim, destek, market haberleri, yazılım dilleri</a:t>
            </a:r>
          </a:p>
          <a:p>
            <a:pPr lvl="1"/>
            <a:r>
              <a:rPr lang="it-IT"/>
              <a:t>Awesome NEO : </a:t>
            </a:r>
            <a:r>
              <a:rPr lang="it-IT">
                <a:hlinkClick r:id="rId5"/>
              </a:rPr>
              <a:t>https://</a:t>
            </a:r>
            <a:r>
              <a:rPr lang="it-IT" smtClean="0">
                <a:hlinkClick r:id="rId5"/>
              </a:rPr>
              <a:t>github.com/CityOfZion/awesome-neo</a:t>
            </a:r>
            <a:endParaRPr lang="it-IT" smtClean="0"/>
          </a:p>
          <a:p>
            <a:pPr lvl="2"/>
            <a:r>
              <a:rPr lang="it-IT" smtClean="0"/>
              <a:t>Topluluk siteleri, ağ verisi download, kod örnekleri, dökümanlar, yazılım geliştirme araçları, ....</a:t>
            </a:r>
          </a:p>
          <a:p>
            <a:pPr lvl="1"/>
            <a:r>
              <a:rPr lang="it-IT"/>
              <a:t>Getting Started : </a:t>
            </a:r>
            <a:r>
              <a:rPr lang="it-IT">
                <a:hlinkClick r:id="rId6"/>
              </a:rPr>
              <a:t>http://</a:t>
            </a:r>
            <a:r>
              <a:rPr lang="it-IT" smtClean="0">
                <a:hlinkClick r:id="rId6"/>
              </a:rPr>
              <a:t>docs.neo.org/en-us/index.html</a:t>
            </a:r>
            <a:endParaRPr lang="it-IT" smtClean="0"/>
          </a:p>
          <a:p>
            <a:pPr lvl="2"/>
            <a:r>
              <a:rPr lang="it-IT" smtClean="0"/>
              <a:t>White paper, kontrat geliştirme, özel ağ çalıştırma, NEO için borsa geliştirme</a:t>
            </a:r>
          </a:p>
          <a:p>
            <a:pPr lvl="1"/>
            <a:r>
              <a:rPr lang="it-IT" smtClean="0"/>
              <a:t>Github, </a:t>
            </a:r>
            <a:r>
              <a:rPr lang="tr-TR"/>
              <a:t>The Neo </a:t>
            </a:r>
            <a:r>
              <a:rPr lang="tr-TR" smtClean="0"/>
              <a:t>Project</a:t>
            </a:r>
            <a:r>
              <a:rPr lang="en-US"/>
              <a:t> : </a:t>
            </a:r>
            <a:r>
              <a:rPr lang="en-US">
                <a:hlinkClick r:id="rId7"/>
              </a:rPr>
              <a:t>https://</a:t>
            </a:r>
            <a:r>
              <a:rPr lang="en-US" smtClean="0">
                <a:hlinkClick r:id="rId7"/>
              </a:rPr>
              <a:t>github.com/neo-project</a:t>
            </a:r>
            <a:endParaRPr lang="en-US" smtClean="0"/>
          </a:p>
          <a:p>
            <a:pPr lvl="2"/>
            <a:r>
              <a:rPr lang="en-US" smtClean="0"/>
              <a:t>NEO Kaynak kodları, derleyici kodları, örnek kodlar, geliştirme araçları</a:t>
            </a:r>
          </a:p>
          <a:p>
            <a:pPr lvl="1"/>
            <a:r>
              <a:rPr lang="en-US"/>
              <a:t>Github, City Of Zion : </a:t>
            </a:r>
            <a:r>
              <a:rPr lang="en-US">
                <a:hlinkClick r:id="rId8"/>
              </a:rPr>
              <a:t>https://</a:t>
            </a:r>
            <a:r>
              <a:rPr lang="en-US" smtClean="0">
                <a:hlinkClick r:id="rId8"/>
              </a:rPr>
              <a:t>github.com/CityOfZion</a:t>
            </a:r>
            <a:endParaRPr lang="en-US" smtClean="0"/>
          </a:p>
          <a:p>
            <a:pPr lvl="2"/>
            <a:r>
              <a:rPr lang="it-IT" smtClean="0"/>
              <a:t>Örnekler, geliştirme araçları, API’ler, diğer dil derleyicileri,  </a:t>
            </a:r>
          </a:p>
          <a:p>
            <a:pPr lvl="1"/>
            <a:endParaRPr lang="it-IT" smtClean="0"/>
          </a:p>
        </p:txBody>
      </p:sp>
    </p:spTree>
    <p:extLst>
      <p:ext uri="{BB962C8B-B14F-4D97-AF65-F5344CB8AC3E}">
        <p14:creationId xmlns:p14="http://schemas.microsoft.com/office/powerpoint/2010/main" val="3875263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A211189-7E86-4A7E-9C06-FD71B2F44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1209866" cy="1320800"/>
          </a:xfrm>
        </p:spPr>
        <p:txBody>
          <a:bodyPr/>
          <a:lstStyle/>
          <a:p>
            <a:r>
              <a:rPr lang="en-CA" smtClean="0">
                <a:solidFill>
                  <a:srgbClr val="90C226"/>
                </a:solidFill>
              </a:rPr>
              <a:t>NEO Ekosistemi - Yarışmalar</a:t>
            </a:r>
            <a:endParaRPr lang="en-CA">
              <a:solidFill>
                <a:srgbClr val="90C226"/>
              </a:solidFill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019A0A9-E403-4795-9F88-DB86835D1E73}"/>
              </a:ext>
            </a:extLst>
          </p:cNvPr>
          <p:cNvSpPr txBox="1">
            <a:spLocks/>
          </p:cNvSpPr>
          <p:nvPr/>
        </p:nvSpPr>
        <p:spPr>
          <a:xfrm>
            <a:off x="677334" y="1801907"/>
            <a:ext cx="10116172" cy="4239456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mtClean="0"/>
              <a:t>NEO &amp; Microsoft Yarışması</a:t>
            </a:r>
          </a:p>
          <a:p>
            <a:pPr lvl="1"/>
            <a:endParaRPr lang="it-IT" smtClean="0"/>
          </a:p>
          <a:p>
            <a:pPr lvl="1"/>
            <a:endParaRPr lang="it-IT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067" y="2460082"/>
            <a:ext cx="10058400" cy="4157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774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A211189-7E86-4A7E-9C06-FD71B2F44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1209866" cy="1320800"/>
          </a:xfrm>
        </p:spPr>
        <p:txBody>
          <a:bodyPr/>
          <a:lstStyle/>
          <a:p>
            <a:r>
              <a:rPr lang="en-CA" smtClean="0">
                <a:solidFill>
                  <a:srgbClr val="90C226"/>
                </a:solidFill>
              </a:rPr>
              <a:t>NEO Ekosistemi - Yarışmalar</a:t>
            </a:r>
            <a:endParaRPr lang="en-CA">
              <a:solidFill>
                <a:srgbClr val="90C226"/>
              </a:solidFill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019A0A9-E403-4795-9F88-DB86835D1E73}"/>
              </a:ext>
            </a:extLst>
          </p:cNvPr>
          <p:cNvSpPr txBox="1">
            <a:spLocks/>
          </p:cNvSpPr>
          <p:nvPr/>
        </p:nvSpPr>
        <p:spPr>
          <a:xfrm>
            <a:off x="677334" y="1801907"/>
            <a:ext cx="10116172" cy="4239456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mtClean="0"/>
              <a:t>NEO &amp; Microsoft Yarışması</a:t>
            </a:r>
          </a:p>
          <a:p>
            <a:pPr lvl="1"/>
            <a:endParaRPr lang="it-IT" smtClean="0"/>
          </a:p>
          <a:p>
            <a:pPr lvl="1"/>
            <a:endParaRPr lang="it-IT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067" y="2642917"/>
            <a:ext cx="10058400" cy="3655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839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A211189-7E86-4A7E-9C06-FD71B2F44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1209866" cy="1320800"/>
          </a:xfrm>
        </p:spPr>
        <p:txBody>
          <a:bodyPr/>
          <a:lstStyle/>
          <a:p>
            <a:r>
              <a:rPr lang="en-CA" smtClean="0">
                <a:solidFill>
                  <a:srgbClr val="90C226"/>
                </a:solidFill>
              </a:rPr>
              <a:t>NEO Ekosistemi - Yarışmalar</a:t>
            </a:r>
            <a:endParaRPr lang="en-CA">
              <a:solidFill>
                <a:srgbClr val="90C226"/>
              </a:solidFill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019A0A9-E403-4795-9F88-DB86835D1E73}"/>
              </a:ext>
            </a:extLst>
          </p:cNvPr>
          <p:cNvSpPr txBox="1">
            <a:spLocks/>
          </p:cNvSpPr>
          <p:nvPr/>
        </p:nvSpPr>
        <p:spPr>
          <a:xfrm>
            <a:off x="677334" y="1801907"/>
            <a:ext cx="10116172" cy="4239456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mtClean="0"/>
              <a:t>NEO &amp; Microsoft Yarışması</a:t>
            </a:r>
          </a:p>
          <a:p>
            <a:pPr lvl="1"/>
            <a:endParaRPr lang="it-IT" smtClean="0"/>
          </a:p>
          <a:p>
            <a:pPr lvl="1"/>
            <a:endParaRPr lang="it-IT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6500" y="2338445"/>
            <a:ext cx="5357459" cy="4405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528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A211189-7E86-4A7E-9C06-FD71B2F44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1209866" cy="1320800"/>
          </a:xfrm>
        </p:spPr>
        <p:txBody>
          <a:bodyPr/>
          <a:lstStyle/>
          <a:p>
            <a:r>
              <a:rPr lang="en-CA" smtClean="0">
                <a:solidFill>
                  <a:srgbClr val="90C226"/>
                </a:solidFill>
              </a:rPr>
              <a:t>NEO Ekosistemi - Yarışmalar</a:t>
            </a:r>
            <a:endParaRPr lang="en-CA">
              <a:solidFill>
                <a:srgbClr val="90C226"/>
              </a:solidFill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019A0A9-E403-4795-9F88-DB86835D1E73}"/>
              </a:ext>
            </a:extLst>
          </p:cNvPr>
          <p:cNvSpPr txBox="1">
            <a:spLocks/>
          </p:cNvSpPr>
          <p:nvPr/>
        </p:nvSpPr>
        <p:spPr>
          <a:xfrm>
            <a:off x="677334" y="1801907"/>
            <a:ext cx="10116172" cy="4239456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mtClean="0"/>
              <a:t>City Of Zion – 1. dApp Yarışması</a:t>
            </a:r>
          </a:p>
          <a:p>
            <a:pPr lvl="1"/>
            <a:endParaRPr lang="it-IT" smtClean="0"/>
          </a:p>
          <a:p>
            <a:pPr lvl="1"/>
            <a:endParaRPr lang="it-IT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3500" y="2218172"/>
            <a:ext cx="7357534" cy="460172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9" r="2629"/>
          <a:stretch/>
        </p:blipFill>
        <p:spPr>
          <a:xfrm>
            <a:off x="2603501" y="2218172"/>
            <a:ext cx="7366000" cy="4601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555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A211189-7E86-4A7E-9C06-FD71B2F44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1209866" cy="1320800"/>
          </a:xfrm>
        </p:spPr>
        <p:txBody>
          <a:bodyPr/>
          <a:lstStyle/>
          <a:p>
            <a:r>
              <a:rPr lang="en-CA" smtClean="0">
                <a:solidFill>
                  <a:srgbClr val="90C226"/>
                </a:solidFill>
              </a:rPr>
              <a:t>NEO Ekosistemi - Yarışmalar</a:t>
            </a:r>
            <a:endParaRPr lang="en-CA">
              <a:solidFill>
                <a:srgbClr val="90C226"/>
              </a:solidFill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019A0A9-E403-4795-9F88-DB86835D1E73}"/>
              </a:ext>
            </a:extLst>
          </p:cNvPr>
          <p:cNvSpPr txBox="1">
            <a:spLocks/>
          </p:cNvSpPr>
          <p:nvPr/>
        </p:nvSpPr>
        <p:spPr>
          <a:xfrm>
            <a:off x="677334" y="1801907"/>
            <a:ext cx="10116172" cy="4239456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mtClean="0"/>
              <a:t>City Of Zion – 1. dApp Yarışması</a:t>
            </a:r>
          </a:p>
          <a:p>
            <a:pPr lvl="1"/>
            <a:endParaRPr lang="it-IT" smtClean="0"/>
          </a:p>
          <a:p>
            <a:pPr lvl="1"/>
            <a:endParaRPr lang="it-IT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3500" y="2218172"/>
            <a:ext cx="7357534" cy="4601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492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A211189-7E86-4A7E-9C06-FD71B2F44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1209866" cy="1320800"/>
          </a:xfrm>
        </p:spPr>
        <p:txBody>
          <a:bodyPr/>
          <a:lstStyle/>
          <a:p>
            <a:r>
              <a:rPr lang="en-CA" smtClean="0">
                <a:solidFill>
                  <a:srgbClr val="90C226"/>
                </a:solidFill>
              </a:rPr>
              <a:t>NEO Ekosistemi - Yarışmalar</a:t>
            </a:r>
            <a:endParaRPr lang="en-CA">
              <a:solidFill>
                <a:srgbClr val="90C226"/>
              </a:solidFill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019A0A9-E403-4795-9F88-DB86835D1E73}"/>
              </a:ext>
            </a:extLst>
          </p:cNvPr>
          <p:cNvSpPr txBox="1">
            <a:spLocks/>
          </p:cNvSpPr>
          <p:nvPr/>
        </p:nvSpPr>
        <p:spPr>
          <a:xfrm>
            <a:off x="677334" y="1801907"/>
            <a:ext cx="10116172" cy="4239456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mtClean="0"/>
              <a:t>City Of Zion – 2. dApp Yarışması</a:t>
            </a:r>
          </a:p>
          <a:p>
            <a:pPr lvl="1"/>
            <a:endParaRPr lang="it-IT" smtClean="0"/>
          </a:p>
          <a:p>
            <a:pPr lvl="1"/>
            <a:endParaRPr lang="it-IT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3500" y="2218172"/>
            <a:ext cx="7357534" cy="460172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88" r="1285"/>
          <a:stretch/>
        </p:blipFill>
        <p:spPr>
          <a:xfrm>
            <a:off x="2603500" y="2203979"/>
            <a:ext cx="7340600" cy="459989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0350" y="2246524"/>
            <a:ext cx="6946900" cy="4571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053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A211189-7E86-4A7E-9C06-FD71B2F44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1209866" cy="1320800"/>
          </a:xfrm>
        </p:spPr>
        <p:txBody>
          <a:bodyPr/>
          <a:lstStyle/>
          <a:p>
            <a:r>
              <a:rPr lang="en-CA" smtClean="0">
                <a:solidFill>
                  <a:srgbClr val="90C226"/>
                </a:solidFill>
              </a:rPr>
              <a:t>NEO Ekosistemi - Yarışmalar</a:t>
            </a:r>
            <a:endParaRPr lang="en-CA">
              <a:solidFill>
                <a:srgbClr val="90C226"/>
              </a:solidFill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019A0A9-E403-4795-9F88-DB86835D1E73}"/>
              </a:ext>
            </a:extLst>
          </p:cNvPr>
          <p:cNvSpPr txBox="1">
            <a:spLocks/>
          </p:cNvSpPr>
          <p:nvPr/>
        </p:nvSpPr>
        <p:spPr>
          <a:xfrm>
            <a:off x="677334" y="1801907"/>
            <a:ext cx="10116172" cy="4239456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mtClean="0"/>
              <a:t>City Of Zion – 2. dApp Yarışması</a:t>
            </a:r>
          </a:p>
          <a:p>
            <a:pPr lvl="1"/>
            <a:endParaRPr lang="it-IT" smtClean="0"/>
          </a:p>
          <a:p>
            <a:pPr lvl="1"/>
            <a:endParaRPr lang="it-IT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3500" y="2218172"/>
            <a:ext cx="7357534" cy="460172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88" r="1285"/>
          <a:stretch/>
        </p:blipFill>
        <p:spPr>
          <a:xfrm>
            <a:off x="2603500" y="2203979"/>
            <a:ext cx="7340600" cy="4599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066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A211189-7E86-4A7E-9C06-FD71B2F44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1209866" cy="1320800"/>
          </a:xfrm>
        </p:spPr>
        <p:txBody>
          <a:bodyPr/>
          <a:lstStyle/>
          <a:p>
            <a:r>
              <a:rPr lang="en-CA" smtClean="0">
                <a:solidFill>
                  <a:srgbClr val="90C226"/>
                </a:solidFill>
              </a:rPr>
              <a:t>NEO Ekosistemi – </a:t>
            </a:r>
            <a:r>
              <a:rPr lang="tr-TR" smtClean="0">
                <a:solidFill>
                  <a:srgbClr val="90C226"/>
                </a:solidFill>
              </a:rPr>
              <a:t>dApp &amp; ICO</a:t>
            </a:r>
            <a:endParaRPr lang="en-CA">
              <a:solidFill>
                <a:srgbClr val="90C226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133" y="1486383"/>
            <a:ext cx="9330267" cy="524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069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A211189-7E86-4A7E-9C06-FD71B2F44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1209866" cy="1320800"/>
          </a:xfrm>
        </p:spPr>
        <p:txBody>
          <a:bodyPr/>
          <a:lstStyle/>
          <a:p>
            <a:r>
              <a:rPr lang="en-CA" smtClean="0">
                <a:solidFill>
                  <a:srgbClr val="90C226"/>
                </a:solidFill>
              </a:rPr>
              <a:t>NEO Ekosistemi – </a:t>
            </a:r>
            <a:r>
              <a:rPr lang="tr-TR" smtClean="0">
                <a:solidFill>
                  <a:srgbClr val="90C226"/>
                </a:solidFill>
              </a:rPr>
              <a:t>dApp &amp; ICO</a:t>
            </a:r>
            <a:endParaRPr lang="en-CA">
              <a:solidFill>
                <a:srgbClr val="90C226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133" y="1486383"/>
            <a:ext cx="9330267" cy="524827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132" y="1486382"/>
            <a:ext cx="9330267" cy="524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684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A211189-7E86-4A7E-9C06-FD71B2F449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>
                <a:solidFill>
                  <a:srgbClr val="90C226"/>
                </a:solidFill>
              </a:rPr>
              <a:t>NEO Ekonomik Modeli</a:t>
            </a:r>
            <a:endParaRPr lang="en-CA">
              <a:solidFill>
                <a:srgbClr val="90C226"/>
              </a:solidFill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019A0A9-E403-4795-9F88-DB86835D1E73}"/>
              </a:ext>
            </a:extLst>
          </p:cNvPr>
          <p:cNvSpPr txBox="1">
            <a:spLocks/>
          </p:cNvSpPr>
          <p:nvPr/>
        </p:nvSpPr>
        <p:spPr>
          <a:xfrm>
            <a:off x="677334" y="1801907"/>
            <a:ext cx="10116172" cy="4239456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it-IT" smtClean="0"/>
              <a:t>NEO Blokzincirinde iki kripto para birimi vardır; NEO ve Gas</a:t>
            </a:r>
          </a:p>
          <a:p>
            <a:pPr lvl="1"/>
            <a:r>
              <a:rPr lang="it-IT" smtClean="0"/>
              <a:t>NEO, toplamda 100 milyon adet üretilmiştir. </a:t>
            </a:r>
          </a:p>
          <a:p>
            <a:pPr lvl="1"/>
            <a:r>
              <a:rPr lang="it-IT" smtClean="0"/>
              <a:t>Blokzincir ağı üzerinde yönetim hakkı sağlar.</a:t>
            </a:r>
          </a:p>
          <a:p>
            <a:pPr lvl="1"/>
            <a:r>
              <a:rPr lang="it-IT" smtClean="0"/>
              <a:t>Mutabakata katılacak düğümlerin belirlenmesinde oy hakkı sağlar; </a:t>
            </a:r>
          </a:p>
          <a:p>
            <a:pPr lvl="1"/>
            <a:r>
              <a:rPr lang="it-IT" smtClean="0"/>
              <a:t>Blokzincir ağ parametrelerinin (ücretler gibi) belirlenmesinde oy hakkı sağlar</a:t>
            </a:r>
          </a:p>
          <a:p>
            <a:pPr lvl="1"/>
            <a:r>
              <a:rPr lang="it-IT" smtClean="0"/>
              <a:t>NEO sahipleri ellerindeki token oranınca oy hakkına sahip olur. </a:t>
            </a:r>
          </a:p>
          <a:p>
            <a:pPr lvl="1"/>
            <a:r>
              <a:rPr lang="it-IT" smtClean="0"/>
              <a:t>NEO tokenları bölünemez ve en küçük birim 1 dir.  </a:t>
            </a:r>
          </a:p>
        </p:txBody>
      </p:sp>
    </p:spTree>
    <p:extLst>
      <p:ext uri="{BB962C8B-B14F-4D97-AF65-F5344CB8AC3E}">
        <p14:creationId xmlns:p14="http://schemas.microsoft.com/office/powerpoint/2010/main" val="393294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A211189-7E86-4A7E-9C06-FD71B2F44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1209866" cy="1320800"/>
          </a:xfrm>
        </p:spPr>
        <p:txBody>
          <a:bodyPr/>
          <a:lstStyle/>
          <a:p>
            <a:r>
              <a:rPr lang="en-CA" smtClean="0">
                <a:solidFill>
                  <a:srgbClr val="90C226"/>
                </a:solidFill>
              </a:rPr>
              <a:t>NEO Ekosistemi – </a:t>
            </a:r>
            <a:r>
              <a:rPr lang="tr-TR" smtClean="0">
                <a:solidFill>
                  <a:srgbClr val="90C226"/>
                </a:solidFill>
              </a:rPr>
              <a:t>dApp &amp; ICO</a:t>
            </a:r>
            <a:endParaRPr lang="en-CA">
              <a:solidFill>
                <a:srgbClr val="90C226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067" y="1470501"/>
            <a:ext cx="10058400" cy="5264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259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A211189-7E86-4A7E-9C06-FD71B2F44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1209866" cy="1320800"/>
          </a:xfrm>
        </p:spPr>
        <p:txBody>
          <a:bodyPr/>
          <a:lstStyle/>
          <a:p>
            <a:r>
              <a:rPr lang="en-CA" smtClean="0">
                <a:solidFill>
                  <a:srgbClr val="90C226"/>
                </a:solidFill>
              </a:rPr>
              <a:t>NEO Ekosistemi - Türkiye</a:t>
            </a:r>
            <a:endParaRPr lang="en-CA">
              <a:solidFill>
                <a:srgbClr val="90C226"/>
              </a:solidFill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019A0A9-E403-4795-9F88-DB86835D1E73}"/>
              </a:ext>
            </a:extLst>
          </p:cNvPr>
          <p:cNvSpPr txBox="1">
            <a:spLocks/>
          </p:cNvSpPr>
          <p:nvPr/>
        </p:nvSpPr>
        <p:spPr>
          <a:xfrm>
            <a:off x="677334" y="1801907"/>
            <a:ext cx="10116172" cy="4239456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mtClean="0"/>
              <a:t>NEO Blockchain Turkey</a:t>
            </a:r>
          </a:p>
          <a:p>
            <a:pPr lvl="2"/>
            <a:r>
              <a:rPr lang="en-US"/>
              <a:t>Meetup : </a:t>
            </a:r>
            <a:r>
              <a:rPr lang="en-US">
                <a:hlinkClick r:id="rId3"/>
              </a:rPr>
              <a:t>https://www.meetup.com/Neo-Blockchain-Turkey</a:t>
            </a:r>
            <a:r>
              <a:rPr lang="en-US" smtClean="0">
                <a:hlinkClick r:id="rId3"/>
              </a:rPr>
              <a:t>/</a:t>
            </a:r>
            <a:endParaRPr lang="en-US" smtClean="0"/>
          </a:p>
          <a:p>
            <a:pPr lvl="2"/>
            <a:r>
              <a:rPr lang="en-US"/>
              <a:t>Twitter : </a:t>
            </a:r>
            <a:r>
              <a:rPr lang="en-US">
                <a:hlinkClick r:id="rId4"/>
              </a:rPr>
              <a:t>https://</a:t>
            </a:r>
            <a:r>
              <a:rPr lang="en-US" smtClean="0">
                <a:hlinkClick r:id="rId4"/>
              </a:rPr>
              <a:t>twitter.com/NeoBlockchainTR</a:t>
            </a:r>
            <a:endParaRPr lang="en-US" smtClean="0"/>
          </a:p>
          <a:p>
            <a:pPr lvl="2"/>
            <a:r>
              <a:rPr lang="en-US" smtClean="0"/>
              <a:t>Mail : </a:t>
            </a:r>
            <a:r>
              <a:rPr lang="en-CA"/>
              <a:t>neoturkey@outlook.com</a:t>
            </a:r>
          </a:p>
          <a:p>
            <a:pPr lvl="2"/>
            <a:endParaRPr lang="en-US" smtClean="0"/>
          </a:p>
          <a:p>
            <a:pPr lvl="1"/>
            <a:endParaRPr lang="it-IT" smtClean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4091AD-1C8C-4007-98BA-61B5317179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22235" y="3478940"/>
            <a:ext cx="6026370" cy="3154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686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A6340-7AD9-4C69-810B-BEE639EBF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2700867"/>
            <a:ext cx="9701106" cy="1826581"/>
          </a:xfrm>
        </p:spPr>
        <p:txBody>
          <a:bodyPr/>
          <a:lstStyle/>
          <a:p>
            <a:r>
              <a:rPr lang="en-CA" smtClean="0"/>
              <a:t>Sorular?</a:t>
            </a:r>
            <a:endParaRPr lang="en-CA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0B8686A-9EF7-4590-913B-1EDB0CC98E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7334" y="4527448"/>
            <a:ext cx="10697801" cy="2229968"/>
          </a:xfrm>
        </p:spPr>
        <p:txBody>
          <a:bodyPr>
            <a:normAutofit/>
          </a:bodyPr>
          <a:lstStyle/>
          <a:p>
            <a:r>
              <a:rPr lang="it-IT" smtClean="0"/>
              <a:t>Faruk Terzioğlu – NEO Blockchain Turkey</a:t>
            </a:r>
            <a:endParaRPr lang="it-IT" dirty="0"/>
          </a:p>
          <a:p>
            <a:r>
              <a:rPr lang="tr-TR"/>
              <a:t>E: </a:t>
            </a:r>
            <a:r>
              <a:rPr lang="en-US" smtClean="0"/>
              <a:t>	</a:t>
            </a:r>
            <a:r>
              <a:rPr lang="tr-TR" smtClean="0"/>
              <a:t>mailto:neoturkey@outlook.com</a:t>
            </a:r>
            <a:r>
              <a:rPr lang="tr-TR"/>
              <a:t/>
            </a:r>
            <a:br>
              <a:rPr lang="tr-TR"/>
            </a:br>
            <a:r>
              <a:rPr lang="tr-TR"/>
              <a:t>F: </a:t>
            </a:r>
            <a:r>
              <a:rPr lang="en-US" smtClean="0"/>
              <a:t>	</a:t>
            </a:r>
            <a:r>
              <a:rPr lang="tr-TR" smtClean="0">
                <a:hlinkClick r:id="rId2" tooltip="https://www.facebook.com/NeoBlockchainTurkey/"/>
              </a:rPr>
              <a:t>https</a:t>
            </a:r>
            <a:r>
              <a:rPr lang="tr-TR">
                <a:hlinkClick r:id="rId2" tooltip="https://www.facebook.com/NeoBlockchainTurkey/"/>
              </a:rPr>
              <a:t>://www.facebook.com/NeoBlockchainTurkey/</a:t>
            </a:r>
            <a:r>
              <a:rPr lang="tr-TR"/>
              <a:t/>
            </a:r>
            <a:br>
              <a:rPr lang="tr-TR"/>
            </a:br>
            <a:r>
              <a:rPr lang="tr-TR"/>
              <a:t>G: </a:t>
            </a:r>
            <a:r>
              <a:rPr lang="en-US" smtClean="0"/>
              <a:t>	</a:t>
            </a:r>
            <a:r>
              <a:rPr lang="tr-TR" smtClean="0">
                <a:hlinkClick r:id="rId3" tooltip="https://github.com/NeoBlockchainTurkey"/>
              </a:rPr>
              <a:t>https</a:t>
            </a:r>
            <a:r>
              <a:rPr lang="tr-TR">
                <a:hlinkClick r:id="rId3" tooltip="https://github.com/NeoBlockchainTurkey"/>
              </a:rPr>
              <a:t>://github.com/NeoBlockchainTurkey</a:t>
            </a:r>
            <a:r>
              <a:rPr lang="tr-TR"/>
              <a:t/>
            </a:r>
            <a:br>
              <a:rPr lang="tr-TR"/>
            </a:br>
            <a:r>
              <a:rPr lang="tr-TR"/>
              <a:t>M: </a:t>
            </a:r>
            <a:r>
              <a:rPr lang="en-US" smtClean="0"/>
              <a:t>	</a:t>
            </a:r>
            <a:r>
              <a:rPr lang="tr-TR" smtClean="0">
                <a:hlinkClick r:id="rId4" tooltip="https://www.meetup.com/Neo-Blockchain-Turkey/"/>
              </a:rPr>
              <a:t>https</a:t>
            </a:r>
            <a:r>
              <a:rPr lang="tr-TR">
                <a:hlinkClick r:id="rId4" tooltip="https://www.meetup.com/Neo-Blockchain-Turkey/"/>
              </a:rPr>
              <a:t>://www.meetup.com/Neo-Blockchain-Turkey/</a:t>
            </a:r>
            <a:r>
              <a:rPr lang="tr-TR"/>
              <a:t/>
            </a:r>
            <a:br>
              <a:rPr lang="tr-TR"/>
            </a:br>
            <a:r>
              <a:rPr lang="tr-TR"/>
              <a:t>T: </a:t>
            </a:r>
            <a:r>
              <a:rPr lang="en-US" smtClean="0"/>
              <a:t>	</a:t>
            </a:r>
            <a:r>
              <a:rPr lang="tr-TR" smtClean="0">
                <a:hlinkClick r:id="rId5" tooltip="https://twitter.com/NeoBlockchainTR"/>
              </a:rPr>
              <a:t>https</a:t>
            </a:r>
            <a:r>
              <a:rPr lang="tr-TR">
                <a:hlinkClick r:id="rId5" tooltip="https://twitter.com/NeoBlockchainTR"/>
              </a:rPr>
              <a:t>://twitter.com/NeoBlockchainTR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921485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A211189-7E86-4A7E-9C06-FD71B2F449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>
                <a:solidFill>
                  <a:srgbClr val="90C226"/>
                </a:solidFill>
              </a:rPr>
              <a:t>NEO Ekonomik Modeli</a:t>
            </a:r>
            <a:endParaRPr lang="en-CA">
              <a:solidFill>
                <a:srgbClr val="90C226"/>
              </a:solidFill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019A0A9-E403-4795-9F88-DB86835D1E73}"/>
              </a:ext>
            </a:extLst>
          </p:cNvPr>
          <p:cNvSpPr txBox="1">
            <a:spLocks/>
          </p:cNvSpPr>
          <p:nvPr/>
        </p:nvSpPr>
        <p:spPr>
          <a:xfrm>
            <a:off x="677334" y="1801907"/>
            <a:ext cx="10116172" cy="4239456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it-IT" smtClean="0"/>
              <a:t>GAS ise NEO blokzincirindeki kaynakların kullanımı için yakıt tokenı.</a:t>
            </a:r>
          </a:p>
          <a:p>
            <a:pPr lvl="1"/>
            <a:r>
              <a:rPr lang="it-IT" smtClean="0"/>
              <a:t>Akıllı kontratların çalıştırılması GAS ile ücretlendirilir.</a:t>
            </a:r>
          </a:p>
          <a:p>
            <a:pPr lvl="1"/>
            <a:r>
              <a:rPr lang="it-IT" smtClean="0"/>
              <a:t>Düğümler için teşvik oluşturur ve kaynakların kötüye kullanımını engeller. </a:t>
            </a:r>
          </a:p>
          <a:p>
            <a:pPr lvl="1"/>
            <a:r>
              <a:rPr lang="it-IT"/>
              <a:t>Her bir NEO ya denk gelecek şekilde toplamda 100 milyon adet </a:t>
            </a:r>
            <a:r>
              <a:rPr lang="it-IT" u="sng"/>
              <a:t>üretilecektir</a:t>
            </a:r>
            <a:r>
              <a:rPr lang="it-IT" smtClean="0"/>
              <a:t>.</a:t>
            </a:r>
          </a:p>
          <a:p>
            <a:pPr lvl="1"/>
            <a:r>
              <a:rPr lang="it-IT" smtClean="0"/>
              <a:t>22 yıl boyunca kademeli olarak NEO sahiplerine dağıtılır. </a:t>
            </a:r>
          </a:p>
          <a:p>
            <a:pPr lvl="1"/>
            <a:r>
              <a:rPr lang="it-IT" smtClean="0"/>
              <a:t>NEO sahipleri ellerinde NEO oranında her blokta belli bir oranda GAS elde eder. </a:t>
            </a:r>
          </a:p>
          <a:p>
            <a:pPr lvl="1"/>
            <a:r>
              <a:rPr lang="it-IT" smtClean="0"/>
              <a:t>NEO’lar transfer edilirse sonraki bloklarda GAS lar yeni hesaba tanımlanır. </a:t>
            </a:r>
          </a:p>
          <a:p>
            <a:pPr lvl="1"/>
            <a:r>
              <a:rPr lang="it-IT"/>
              <a:t>GAS bölünebilirdir ve en küçük birimi 1/10.000.000 dur</a:t>
            </a:r>
            <a:r>
              <a:rPr lang="it-IT" smtClean="0"/>
              <a:t>.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43205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A211189-7E86-4A7E-9C06-FD71B2F449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>
                <a:solidFill>
                  <a:srgbClr val="90C226"/>
                </a:solidFill>
              </a:rPr>
              <a:t>NEO Ekonomik Modeli</a:t>
            </a:r>
            <a:endParaRPr lang="en-CA">
              <a:solidFill>
                <a:srgbClr val="90C226"/>
              </a:solidFill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019A0A9-E403-4795-9F88-DB86835D1E73}"/>
              </a:ext>
            </a:extLst>
          </p:cNvPr>
          <p:cNvSpPr txBox="1">
            <a:spLocks/>
          </p:cNvSpPr>
          <p:nvPr/>
        </p:nvSpPr>
        <p:spPr>
          <a:xfrm>
            <a:off x="677333" y="1801907"/>
            <a:ext cx="6402339" cy="4239456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it-IT"/>
              <a:t>GAS Ücretleri</a:t>
            </a:r>
          </a:p>
          <a:p>
            <a:pPr lvl="2"/>
            <a:r>
              <a:rPr lang="it-IT"/>
              <a:t>Kontrat </a:t>
            </a:r>
            <a:r>
              <a:rPr lang="it-IT" smtClean="0"/>
              <a:t>sahibi mi </a:t>
            </a:r>
            <a:r>
              <a:rPr lang="it-IT"/>
              <a:t>: 0.2 GAS</a:t>
            </a:r>
          </a:p>
          <a:p>
            <a:pPr lvl="2"/>
            <a:r>
              <a:rPr lang="it-IT"/>
              <a:t>Kontrat Yayınlama : 500 GAS</a:t>
            </a:r>
          </a:p>
          <a:p>
            <a:pPr lvl="2"/>
            <a:r>
              <a:rPr lang="it-IT"/>
              <a:t>Veri depolama : 1 GAS (KB başına</a:t>
            </a:r>
            <a:r>
              <a:rPr lang="it-IT" smtClean="0"/>
              <a:t>)</a:t>
            </a:r>
          </a:p>
          <a:p>
            <a:pPr lvl="1"/>
            <a:r>
              <a:rPr lang="it-IT"/>
              <a:t>NEO sahipleri ellerindeki miktar oranınca oylama yaparak GAS ücretlerini belirlerler.</a:t>
            </a:r>
          </a:p>
          <a:p>
            <a:pPr lvl="1"/>
            <a:r>
              <a:rPr lang="it-IT"/>
              <a:t>Kullanıcı deneyimi için belli bir miktara kadar ücretsizdir. </a:t>
            </a:r>
          </a:p>
          <a:p>
            <a:pPr lvl="1"/>
            <a:r>
              <a:rPr lang="it-IT"/>
              <a:t>NEO sahipleri oylama ile GAS ücretlendirmesi için bir minimum değer belirler. </a:t>
            </a:r>
          </a:p>
          <a:p>
            <a:pPr lvl="1"/>
            <a:r>
              <a:rPr lang="it-IT"/>
              <a:t>Şu an ilk 10 GAS a kadar kaynak kullanımı ücretlendirilmez. </a:t>
            </a:r>
          </a:p>
          <a:p>
            <a:pPr lvl="1"/>
            <a:endParaRPr lang="it-IT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4982" y="1801907"/>
            <a:ext cx="5194981" cy="4026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328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A211189-7E86-4A7E-9C06-FD71B2F449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>
                <a:solidFill>
                  <a:srgbClr val="90C226"/>
                </a:solidFill>
              </a:rPr>
              <a:t>NEO Ekonomik Modeli</a:t>
            </a:r>
            <a:endParaRPr lang="en-CA">
              <a:solidFill>
                <a:srgbClr val="90C226"/>
              </a:solidFill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019A0A9-E403-4795-9F88-DB86835D1E73}"/>
              </a:ext>
            </a:extLst>
          </p:cNvPr>
          <p:cNvSpPr txBox="1">
            <a:spLocks/>
          </p:cNvSpPr>
          <p:nvPr/>
        </p:nvSpPr>
        <p:spPr>
          <a:xfrm>
            <a:off x="677334" y="1801907"/>
            <a:ext cx="5438240" cy="4239456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it-IT" smtClean="0"/>
              <a:t>NEO ve GAS bir çok kripto borsasında al/sat yapılabilmektedir. </a:t>
            </a:r>
          </a:p>
          <a:p>
            <a:pPr lvl="1"/>
            <a:r>
              <a:rPr lang="it-IT" smtClean="0"/>
              <a:t>19 </a:t>
            </a:r>
            <a:r>
              <a:rPr lang="it-IT" smtClean="0"/>
              <a:t>Mayıs itibariyle;</a:t>
            </a:r>
          </a:p>
          <a:p>
            <a:pPr lvl="2"/>
            <a:r>
              <a:rPr lang="it-IT" smtClean="0"/>
              <a:t>1 NEO : </a:t>
            </a:r>
            <a:r>
              <a:rPr lang="tr-TR" smtClean="0"/>
              <a:t>$</a:t>
            </a:r>
            <a:r>
              <a:rPr lang="en-US" smtClean="0"/>
              <a:t>58</a:t>
            </a:r>
            <a:r>
              <a:rPr lang="tr-TR" smtClean="0"/>
              <a:t>.3</a:t>
            </a:r>
            <a:r>
              <a:rPr lang="it-IT" smtClean="0"/>
              <a:t>$, 65 milyon dolaşımdadır</a:t>
            </a:r>
          </a:p>
          <a:p>
            <a:pPr lvl="2"/>
            <a:r>
              <a:rPr lang="it-IT" smtClean="0"/>
              <a:t>1 GAS : </a:t>
            </a:r>
            <a:r>
              <a:rPr lang="tr-TR"/>
              <a:t>$</a:t>
            </a:r>
            <a:r>
              <a:rPr lang="tr-TR" smtClean="0"/>
              <a:t>2</a:t>
            </a:r>
            <a:r>
              <a:rPr lang="en-US" smtClean="0"/>
              <a:t>2</a:t>
            </a:r>
            <a:r>
              <a:rPr lang="tr-TR" smtClean="0"/>
              <a:t>.5</a:t>
            </a:r>
            <a:r>
              <a:rPr lang="it-IT" smtClean="0"/>
              <a:t>$, ~10 milyon dolaşımdadır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90" r="38455"/>
          <a:stretch/>
        </p:blipFill>
        <p:spPr>
          <a:xfrm>
            <a:off x="5930659" y="1863288"/>
            <a:ext cx="6190481" cy="22524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87" r="38301"/>
          <a:stretch/>
        </p:blipFill>
        <p:spPr>
          <a:xfrm>
            <a:off x="5930659" y="4232100"/>
            <a:ext cx="6205923" cy="22746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3544838"/>
            <a:ext cx="4948766" cy="29618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48618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A211189-7E86-4A7E-9C06-FD71B2F449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>
                <a:solidFill>
                  <a:srgbClr val="90C226"/>
                </a:solidFill>
              </a:rPr>
              <a:t>NEO Dağıtım Mekanizması</a:t>
            </a:r>
            <a:endParaRPr lang="en-CA">
              <a:solidFill>
                <a:srgbClr val="90C226"/>
              </a:solidFill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019A0A9-E403-4795-9F88-DB86835D1E73}"/>
              </a:ext>
            </a:extLst>
          </p:cNvPr>
          <p:cNvSpPr txBox="1">
            <a:spLocks/>
          </p:cNvSpPr>
          <p:nvPr/>
        </p:nvSpPr>
        <p:spPr>
          <a:xfrm>
            <a:off x="677334" y="1801907"/>
            <a:ext cx="10116172" cy="4239456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it-IT" smtClean="0"/>
              <a:t>100 milyon NEO dağıtım için iki parçaya bölünmüştür; </a:t>
            </a:r>
          </a:p>
          <a:p>
            <a:pPr lvl="1"/>
            <a:r>
              <a:rPr lang="it-IT" smtClean="0"/>
              <a:t>İlk 50 milyon kitle fonlaması sırasında NEO destekçilerine dağıtılmıştır. </a:t>
            </a:r>
          </a:p>
          <a:p>
            <a:pPr lvl="1"/>
            <a:r>
              <a:rPr lang="it-IT" smtClean="0"/>
              <a:t>İkinci 50 milyon ise geliştirmeler, blokzincir ağının yönetimi ve bakımı için tutulmaktadır.</a:t>
            </a:r>
          </a:p>
          <a:p>
            <a:pPr lvl="1"/>
            <a:r>
              <a:rPr lang="it-IT" smtClean="0"/>
              <a:t>İkinci 50 milyon Ekim 2017 ye kadar kitlenmiş, daha sonrasında da borsalara girmemiştir. </a:t>
            </a:r>
          </a:p>
          <a:p>
            <a:pPr lvl="2"/>
            <a:r>
              <a:rPr lang="it-IT" smtClean="0"/>
              <a:t>10 milyon NEO geliştiricilerini ve NEO konseyini motive etmek için,</a:t>
            </a:r>
          </a:p>
          <a:p>
            <a:pPr lvl="2"/>
            <a:r>
              <a:rPr lang="it-IT" smtClean="0"/>
              <a:t>10 milyon NEO ekosistemindeki geliştiricileri desteklemek için,</a:t>
            </a:r>
          </a:p>
          <a:p>
            <a:pPr lvl="2"/>
            <a:r>
              <a:rPr lang="it-IT" smtClean="0"/>
              <a:t>15 milyon NEO konseyinin sahip olduğu ve NEO projelerinde kullanılar diğer blokzincir projelerine,</a:t>
            </a:r>
          </a:p>
          <a:p>
            <a:pPr lvl="2"/>
            <a:r>
              <a:rPr lang="it-IT" smtClean="0"/>
              <a:t>15 milyon beklenmedik olaylar için,</a:t>
            </a:r>
          </a:p>
          <a:p>
            <a:pPr lvl="1"/>
            <a:r>
              <a:rPr lang="it-IT" smtClean="0"/>
              <a:t>Yıllık kullanılan NEO’lar 15 milyonu geçemez.</a:t>
            </a:r>
          </a:p>
          <a:p>
            <a:pPr lvl="1"/>
            <a:endParaRPr lang="it-IT"/>
          </a:p>
          <a:p>
            <a:pPr lvl="1"/>
            <a:r>
              <a:rPr lang="it-IT" smtClean="0"/>
              <a:t>GAS başlangıçta sıfır adettir ve her blok ile üretilmektedir. </a:t>
            </a:r>
          </a:p>
          <a:p>
            <a:pPr lvl="1"/>
            <a:r>
              <a:rPr lang="it-IT" smtClean="0"/>
              <a:t>Her blok arasındaki 15-20 saniyelik süre ile, yılda 2 milyon GAS üretilir. </a:t>
            </a:r>
          </a:p>
          <a:p>
            <a:pPr lvl="1"/>
            <a:r>
              <a:rPr lang="it-IT" smtClean="0"/>
              <a:t>GAS’ların dağıtılması için, NEO ların cüzdanda bulunması yeterli. </a:t>
            </a:r>
          </a:p>
        </p:txBody>
      </p:sp>
    </p:spTree>
    <p:extLst>
      <p:ext uri="{BB962C8B-B14F-4D97-AF65-F5344CB8AC3E}">
        <p14:creationId xmlns:p14="http://schemas.microsoft.com/office/powerpoint/2010/main" val="200606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A211189-7E86-4A7E-9C06-FD71B2F44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861391"/>
          </a:xfrm>
        </p:spPr>
        <p:txBody>
          <a:bodyPr/>
          <a:lstStyle/>
          <a:p>
            <a:r>
              <a:rPr lang="en-CA" smtClean="0">
                <a:solidFill>
                  <a:srgbClr val="90C226"/>
                </a:solidFill>
              </a:rPr>
              <a:t>NEO Mutabakat Algoritması</a:t>
            </a:r>
            <a:endParaRPr lang="en-CA">
              <a:solidFill>
                <a:srgbClr val="90C226"/>
              </a:solidFill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019A0A9-E403-4795-9F88-DB86835D1E73}"/>
              </a:ext>
            </a:extLst>
          </p:cNvPr>
          <p:cNvSpPr txBox="1">
            <a:spLocks/>
          </p:cNvSpPr>
          <p:nvPr/>
        </p:nvSpPr>
        <p:spPr>
          <a:xfrm>
            <a:off x="677334" y="1801906"/>
            <a:ext cx="7501932" cy="4877189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tr-TR" smtClean="0"/>
              <a:t>Delegated</a:t>
            </a:r>
            <a:r>
              <a:rPr lang="en-US" smtClean="0"/>
              <a:t> </a:t>
            </a:r>
            <a:r>
              <a:rPr lang="tr-TR" smtClean="0"/>
              <a:t>Byzantine </a:t>
            </a:r>
            <a:r>
              <a:rPr lang="tr-TR"/>
              <a:t>Fault </a:t>
            </a:r>
            <a:r>
              <a:rPr lang="tr-TR" smtClean="0"/>
              <a:t>Tolerance</a:t>
            </a:r>
            <a:r>
              <a:rPr lang="en-US" smtClean="0"/>
              <a:t>.</a:t>
            </a:r>
          </a:p>
          <a:p>
            <a:pPr lvl="2"/>
            <a:r>
              <a:rPr lang="en-US" smtClean="0"/>
              <a:t>Düğümler arasındaki hata toleransını garanti etmek için NEO blokzinciri içerisinde gerçekleştirilen mutabakat algoritması. </a:t>
            </a:r>
          </a:p>
          <a:p>
            <a:pPr lvl="1"/>
            <a:r>
              <a:rPr lang="en-US" smtClean="0"/>
              <a:t>Dağıtık sistemlerdeki klasik problem : Bizans Generalleri Problemi</a:t>
            </a:r>
          </a:p>
          <a:p>
            <a:pPr lvl="2"/>
            <a:r>
              <a:rPr lang="en-US" smtClean="0"/>
              <a:t>Birlikler arasında komutların doğru şekilde dağıtılması</a:t>
            </a:r>
          </a:p>
          <a:p>
            <a:pPr lvl="2"/>
            <a:r>
              <a:rPr lang="en-US" smtClean="0"/>
              <a:t>Elçilerin dürüst davranmaması problem</a:t>
            </a:r>
          </a:p>
          <a:p>
            <a:pPr lvl="1"/>
            <a:r>
              <a:rPr lang="en-US" smtClean="0"/>
              <a:t>Mesajı oluşturan veya yayan delegeler dürüst olmayabilir.</a:t>
            </a:r>
          </a:p>
          <a:p>
            <a:pPr lvl="1"/>
            <a:r>
              <a:rPr lang="en-US" smtClean="0"/>
              <a:t>Delegeler mesajı oluşturanın dürüstlüğünü control eder. </a:t>
            </a:r>
          </a:p>
          <a:p>
            <a:pPr lvl="1"/>
            <a:r>
              <a:rPr lang="en-US" smtClean="0"/>
              <a:t>Sahtekar bir düğüm farklı düğümlere farklı mesajlar ulaştırabilir. </a:t>
            </a:r>
          </a:p>
          <a:p>
            <a:pPr lvl="1"/>
            <a:r>
              <a:rPr lang="en-US"/>
              <a:t>(n-1) / 3 adet düğümün hatası tolere edilebilir. </a:t>
            </a:r>
            <a:r>
              <a:rPr lang="en-US" smtClean="0"/>
              <a:t> </a:t>
            </a:r>
          </a:p>
          <a:p>
            <a:pPr lvl="1"/>
            <a:endParaRPr lang="en-US"/>
          </a:p>
          <a:p>
            <a:r>
              <a:rPr lang="tr-TR" sz="1400">
                <a:hlinkClick r:id="rId3"/>
              </a:rPr>
              <a:t>A Byzantine Fault Tolerance Algorithm for Blockchain</a:t>
            </a:r>
            <a:endParaRPr lang="tr-TR" sz="1400"/>
          </a:p>
          <a:p>
            <a:r>
              <a:rPr lang="tr-TR" sz="1400">
                <a:hlinkClick r:id="rId4"/>
              </a:rPr>
              <a:t>Practical Byzantine Fault Tolerance</a:t>
            </a:r>
            <a:endParaRPr lang="tr-TR" sz="1400"/>
          </a:p>
          <a:p>
            <a:r>
              <a:rPr lang="tr-TR" sz="1400">
                <a:hlinkClick r:id="rId5"/>
              </a:rPr>
              <a:t>The Byzantine Generals Problem</a:t>
            </a:r>
            <a:endParaRPr lang="tr-TR" sz="1400"/>
          </a:p>
          <a:p>
            <a:pPr lvl="1"/>
            <a:endParaRPr lang="en-US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3252" y="1794538"/>
            <a:ext cx="4412974" cy="4683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170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Control xmlns="http://schemas.microsoft.com/VisualStudio/2011/storyboarding/control">
  <Id Name="75a4ab1f-be6e-4d4b-9f62-20f7da7b6fde" Revision="1" Stencil="System.MyShapes" StencilVersion="1.0"/>
</Control>
</file>

<file path=customXml/itemProps1.xml><?xml version="1.0" encoding="utf-8"?>
<ds:datastoreItem xmlns:ds="http://schemas.openxmlformats.org/officeDocument/2006/customXml" ds:itemID="{9BCF7FBD-4049-4AAA-BDC0-B424B70A95C5}">
  <ds:schemaRefs>
    <ds:schemaRef ds:uri="http://schemas.microsoft.com/VisualStudio/2011/storyboarding/contro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21189</TotalTime>
  <Words>1683</Words>
  <Application>Microsoft Office PowerPoint</Application>
  <PresentationFormat>Widescreen</PresentationFormat>
  <Paragraphs>268</Paragraphs>
  <Slides>42</Slides>
  <Notes>41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7" baseType="lpstr">
      <vt:lpstr>Arial</vt:lpstr>
      <vt:lpstr>Calibri</vt:lpstr>
      <vt:lpstr>Trebuchet MS</vt:lpstr>
      <vt:lpstr>Wingdings 3</vt:lpstr>
      <vt:lpstr>Facet</vt:lpstr>
      <vt:lpstr>NEO Blockchain TURKEY</vt:lpstr>
      <vt:lpstr>NEO Blokzinciri Nedir?</vt:lpstr>
      <vt:lpstr>NEO Akıllı Ekonomi</vt:lpstr>
      <vt:lpstr>NEO Ekonomik Modeli</vt:lpstr>
      <vt:lpstr>NEO Ekonomik Modeli</vt:lpstr>
      <vt:lpstr>NEO Ekonomik Modeli</vt:lpstr>
      <vt:lpstr>NEO Ekonomik Modeli</vt:lpstr>
      <vt:lpstr>NEO Dağıtım Mekanizması</vt:lpstr>
      <vt:lpstr>NEO Mutabakat Algoritması</vt:lpstr>
      <vt:lpstr>NEO Mutabakat Algoritması</vt:lpstr>
      <vt:lpstr>NEO Mutabakat Algoritması</vt:lpstr>
      <vt:lpstr>NEO Akıllı Kontrat Sistemi</vt:lpstr>
      <vt:lpstr>NEO Virtual Machine (NeoVM)</vt:lpstr>
      <vt:lpstr>Geliştirme Araçları - Derleyiciler</vt:lpstr>
      <vt:lpstr>Geliştirme Araçları - IDEler</vt:lpstr>
      <vt:lpstr>Geliştirme Araçları – IDEler (VS)</vt:lpstr>
      <vt:lpstr>Geliştirme Araçları – Compiler &amp; OpCode</vt:lpstr>
      <vt:lpstr>NEP-5 Kontratı</vt:lpstr>
      <vt:lpstr>NEP-5 Kontratı</vt:lpstr>
      <vt:lpstr>Akıllı Kontratların Yayınlanması</vt:lpstr>
      <vt:lpstr>Akıllı Kontratların Yayınlanması – NEO GUI</vt:lpstr>
      <vt:lpstr>Akıllı Kontratların Yayınlanması – Test Ağı </vt:lpstr>
      <vt:lpstr>Akıllı Kontratların Yayınlanması – Özel Ağ </vt:lpstr>
      <vt:lpstr>Akıllı Kontratların Yayınlanması – Özel Ağ </vt:lpstr>
      <vt:lpstr>Akıllı Kontratların Yayınlanması – Özel Ağ </vt:lpstr>
      <vt:lpstr>Akıllı Kontratların Yayınlanması – Docker</vt:lpstr>
      <vt:lpstr>Akıllı Kontratların Çalıştırılması – NEO Debugger</vt:lpstr>
      <vt:lpstr>Akıllı Kontratların Çalıştırılması – Online Derleyici</vt:lpstr>
      <vt:lpstr>Akıllı Kontratların Çalıştırılması – Online Derleyici</vt:lpstr>
      <vt:lpstr>NEO Ekosistemi</vt:lpstr>
      <vt:lpstr>NEO Ekosistemi - Yarışmalar</vt:lpstr>
      <vt:lpstr>NEO Ekosistemi - Yarışmalar</vt:lpstr>
      <vt:lpstr>NEO Ekosistemi - Yarışmalar</vt:lpstr>
      <vt:lpstr>NEO Ekosistemi - Yarışmalar</vt:lpstr>
      <vt:lpstr>NEO Ekosistemi - Yarışmalar</vt:lpstr>
      <vt:lpstr>NEO Ekosistemi - Yarışmalar</vt:lpstr>
      <vt:lpstr>NEO Ekosistemi - Yarışmalar</vt:lpstr>
      <vt:lpstr>NEO Ekosistemi – dApp &amp; ICO</vt:lpstr>
      <vt:lpstr>NEO Ekosistemi – dApp &amp; ICO</vt:lpstr>
      <vt:lpstr>NEO Ekosistemi – dApp &amp; ICO</vt:lpstr>
      <vt:lpstr>NEO Ekosistemi - Türkiye</vt:lpstr>
      <vt:lpstr>Sorular?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NEO Blockchain TORONTO</dc:title>
  <dc:creator>Michael Herman</dc:creator>
  <cp:lastModifiedBy>Faruk Terzioğlu</cp:lastModifiedBy>
  <cp:revision>263</cp:revision>
  <dcterms:created xsi:type="dcterms:W3CDTF">2018-02-17T01:35:14Z</dcterms:created>
  <dcterms:modified xsi:type="dcterms:W3CDTF">2018-05-19T08:22:42Z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</Properties>
</file>